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42"/>
  </p:notesMasterIdLst>
  <p:handoutMasterIdLst>
    <p:handoutMasterId r:id="rId43"/>
  </p:handoutMasterIdLst>
  <p:sldIdLst>
    <p:sldId id="256" r:id="rId6"/>
    <p:sldId id="302" r:id="rId7"/>
    <p:sldId id="301" r:id="rId8"/>
    <p:sldId id="298" r:id="rId9"/>
    <p:sldId id="287" r:id="rId10"/>
    <p:sldId id="288" r:id="rId11"/>
    <p:sldId id="297" r:id="rId12"/>
    <p:sldId id="289" r:id="rId13"/>
    <p:sldId id="290" r:id="rId14"/>
    <p:sldId id="291" r:id="rId15"/>
    <p:sldId id="292" r:id="rId16"/>
    <p:sldId id="293" r:id="rId17"/>
    <p:sldId id="294" r:id="rId18"/>
    <p:sldId id="295" r:id="rId19"/>
    <p:sldId id="303" r:id="rId20"/>
    <p:sldId id="275" r:id="rId21"/>
    <p:sldId id="277" r:id="rId22"/>
    <p:sldId id="276" r:id="rId23"/>
    <p:sldId id="278" r:id="rId24"/>
    <p:sldId id="279" r:id="rId25"/>
    <p:sldId id="280" r:id="rId26"/>
    <p:sldId id="281" r:id="rId27"/>
    <p:sldId id="282" r:id="rId28"/>
    <p:sldId id="283" r:id="rId29"/>
    <p:sldId id="284" r:id="rId30"/>
    <p:sldId id="285" r:id="rId31"/>
    <p:sldId id="286" r:id="rId32"/>
    <p:sldId id="304" r:id="rId33"/>
    <p:sldId id="266" r:id="rId34"/>
    <p:sldId id="267" r:id="rId35"/>
    <p:sldId id="268" r:id="rId36"/>
    <p:sldId id="269" r:id="rId37"/>
    <p:sldId id="270" r:id="rId38"/>
    <p:sldId id="271" r:id="rId39"/>
    <p:sldId id="272" r:id="rId40"/>
    <p:sldId id="265"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
          <p15:clr>
            <a:srgbClr val="A4A3A4"/>
          </p15:clr>
        </p15:guide>
        <p15:guide id="2" pos="431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2327"/>
    <a:srgbClr val="104B7D"/>
    <a:srgbClr val="8C8D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854" autoAdjust="0"/>
    <p:restoredTop sz="73625" autoAdjust="0"/>
  </p:normalViewPr>
  <p:slideViewPr>
    <p:cSldViewPr showGuides="1">
      <p:cViewPr>
        <p:scale>
          <a:sx n="75" d="100"/>
          <a:sy n="75" d="100"/>
        </p:scale>
        <p:origin x="2178" y="222"/>
      </p:cViewPr>
      <p:guideLst>
        <p:guide orient="horz" pos="432"/>
        <p:guide pos="4318"/>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8" d="100"/>
          <a:sy n="88" d="100"/>
        </p:scale>
        <p:origin x="382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FD53AC1-BC5D-4638-B7FE-2C1FE0B3F7BA}" type="datetimeFigureOut">
              <a:rPr lang="en-US" smtClean="0"/>
              <a:pPr/>
              <a:t>3/14/2018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52E3F0A-5BD5-4C18-9EBD-E5974577C4D7}" type="slidenum">
              <a:rPr lang="en-US" smtClean="0"/>
              <a:pPr/>
              <a:t>‹#›</a:t>
            </a:fld>
            <a:endParaRPr lang="en-US"/>
          </a:p>
        </p:txBody>
      </p:sp>
    </p:spTree>
    <p:extLst>
      <p:ext uri="{BB962C8B-B14F-4D97-AF65-F5344CB8AC3E}">
        <p14:creationId xmlns:p14="http://schemas.microsoft.com/office/powerpoint/2010/main" val="1102786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0F3EC8-5C56-4FDB-832D-BF18BF43DEE0}" type="datetimeFigureOut">
              <a:rPr lang="en-US" smtClean="0"/>
              <a:pPr/>
              <a:t>3/14/2018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794139-E67A-4EF4-B464-6A31A9A524A6}" type="slidenum">
              <a:rPr lang="en-US" smtClean="0"/>
              <a:pPr/>
              <a:t>‹#›</a:t>
            </a:fld>
            <a:endParaRPr lang="en-US"/>
          </a:p>
        </p:txBody>
      </p:sp>
    </p:spTree>
    <p:extLst>
      <p:ext uri="{BB962C8B-B14F-4D97-AF65-F5344CB8AC3E}">
        <p14:creationId xmlns:p14="http://schemas.microsoft.com/office/powerpoint/2010/main" val="2062664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image" Target="../media/image7.jpeg"/></Relationships>
</file>

<file path=ppt/notesSlides/_rels/note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794139-E67A-4EF4-B464-6A31A9A524A6}" type="slidenum">
              <a:rPr lang="en-US" smtClean="0"/>
              <a:pPr/>
              <a:t>1</a:t>
            </a:fld>
            <a:endParaRPr lang="en-US"/>
          </a:p>
        </p:txBody>
      </p:sp>
    </p:spTree>
    <p:extLst>
      <p:ext uri="{BB962C8B-B14F-4D97-AF65-F5344CB8AC3E}">
        <p14:creationId xmlns:p14="http://schemas.microsoft.com/office/powerpoint/2010/main" val="31462939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longer talks, prepare for inevitable shifts in audience attention.  The percentage of your audience paying attention will steadily decrease over time.</a:t>
            </a:r>
          </a:p>
          <a:p>
            <a:endParaRPr lang="en-US" dirty="0"/>
          </a:p>
          <a:p>
            <a:r>
              <a:rPr lang="en-US" dirty="0" smtClean="0"/>
              <a:t>The biggest cause of audience in attention is long stretches of technical information.  Instead of presenting information for too long, occasionally “come up for air,” summarizing what you have said and asking if there are any questions.  </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6794139-E67A-4EF4-B464-6A31A9A524A6}" type="slidenum">
              <a:rPr lang="en-US" smtClean="0"/>
              <a:pPr/>
              <a:t>10</a:t>
            </a:fld>
            <a:endParaRPr lang="en-US"/>
          </a:p>
        </p:txBody>
      </p:sp>
    </p:spTree>
    <p:extLst>
      <p:ext uri="{BB962C8B-B14F-4D97-AF65-F5344CB8AC3E}">
        <p14:creationId xmlns:p14="http://schemas.microsoft.com/office/powerpoint/2010/main" val="2914189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10000"/>
              </a:lnSpc>
              <a:spcAft>
                <a:spcPts val="600"/>
              </a:spcAft>
            </a:pPr>
            <a:r>
              <a:rPr lang="en-US" dirty="0"/>
              <a:t>When dividing a presentation into manageable segments, it can be helpful to your audience to provide an outline that follows the structure of your talk and tracks your progress throughout.  A good home slide contains an outline of the different sections of your talk with a picture or unifying diagram that represents the big picture.</a:t>
            </a:r>
          </a:p>
          <a:p>
            <a:pPr>
              <a:lnSpc>
                <a:spcPct val="110000"/>
              </a:lnSpc>
              <a:spcAft>
                <a:spcPts val="600"/>
              </a:spcAft>
            </a:pPr>
            <a:endParaRPr lang="en-US" dirty="0"/>
          </a:p>
          <a:p>
            <a:pPr>
              <a:lnSpc>
                <a:spcPct val="110000"/>
              </a:lnSpc>
              <a:spcAft>
                <a:spcPts val="600"/>
              </a:spcAft>
            </a:pPr>
            <a:r>
              <a:rPr lang="en-US" dirty="0"/>
              <a:t>Show this slide before you present your first segment of data and at the end of every section until the conclusion of your talk.</a:t>
            </a:r>
          </a:p>
          <a:p>
            <a:endParaRPr lang="en-US" dirty="0"/>
          </a:p>
        </p:txBody>
      </p:sp>
      <p:sp>
        <p:nvSpPr>
          <p:cNvPr id="4" name="Slide Number Placeholder 3"/>
          <p:cNvSpPr>
            <a:spLocks noGrp="1"/>
          </p:cNvSpPr>
          <p:nvPr>
            <p:ph type="sldNum" sz="quarter" idx="10"/>
          </p:nvPr>
        </p:nvSpPr>
        <p:spPr/>
        <p:txBody>
          <a:bodyPr/>
          <a:lstStyle/>
          <a:p>
            <a:fld id="{36794139-E67A-4EF4-B464-6A31A9A524A6}" type="slidenum">
              <a:rPr lang="en-US" smtClean="0"/>
              <a:pPr/>
              <a:t>11</a:t>
            </a:fld>
            <a:endParaRPr lang="en-US"/>
          </a:p>
        </p:txBody>
      </p:sp>
    </p:spTree>
    <p:extLst>
      <p:ext uri="{BB962C8B-B14F-4D97-AF65-F5344CB8AC3E}">
        <p14:creationId xmlns:p14="http://schemas.microsoft.com/office/powerpoint/2010/main" val="7625913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For every result (e.g. graph, table, chart), </a:t>
            </a:r>
            <a:r>
              <a:rPr lang="en-US" dirty="0" smtClean="0"/>
              <a:t>narrate a </a:t>
            </a:r>
            <a:r>
              <a:rPr lang="en-US" dirty="0"/>
              <a:t>brief rationale, statement of methods, explanation, and conclusion.  Don’t assume the audience instinctively knows what you are doing or which methods you are using.  Every data graphic should be like it’s own mini science talk, with beginning, middle, and end.</a:t>
            </a:r>
          </a:p>
          <a:p>
            <a:endParaRPr lang="en-US" dirty="0"/>
          </a:p>
        </p:txBody>
      </p:sp>
      <p:sp>
        <p:nvSpPr>
          <p:cNvPr id="4" name="Slide Number Placeholder 3"/>
          <p:cNvSpPr>
            <a:spLocks noGrp="1"/>
          </p:cNvSpPr>
          <p:nvPr>
            <p:ph type="sldNum" sz="quarter" idx="10"/>
          </p:nvPr>
        </p:nvSpPr>
        <p:spPr/>
        <p:txBody>
          <a:bodyPr/>
          <a:lstStyle/>
          <a:p>
            <a:fld id="{36794139-E67A-4EF4-B464-6A31A9A524A6}" type="slidenum">
              <a:rPr lang="en-US" smtClean="0"/>
              <a:pPr/>
              <a:t>12</a:t>
            </a:fld>
            <a:endParaRPr lang="en-US"/>
          </a:p>
        </p:txBody>
      </p:sp>
    </p:spTree>
    <p:extLst>
      <p:ext uri="{BB962C8B-B14F-4D97-AF65-F5344CB8AC3E}">
        <p14:creationId xmlns:p14="http://schemas.microsoft.com/office/powerpoint/2010/main" val="14886121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Choose the top aspects of your presentation that you want audiences to remember, and then deliberately highlight those items during your talk.  Telling your audience what is important is incredibly helpful, and also makes your science resonate long after your talk is over.</a:t>
            </a:r>
          </a:p>
          <a:p>
            <a:endParaRPr lang="en-US" dirty="0"/>
          </a:p>
        </p:txBody>
      </p:sp>
      <p:sp>
        <p:nvSpPr>
          <p:cNvPr id="4" name="Slide Number Placeholder 3"/>
          <p:cNvSpPr>
            <a:spLocks noGrp="1"/>
          </p:cNvSpPr>
          <p:nvPr>
            <p:ph type="sldNum" sz="quarter" idx="10"/>
          </p:nvPr>
        </p:nvSpPr>
        <p:spPr/>
        <p:txBody>
          <a:bodyPr/>
          <a:lstStyle/>
          <a:p>
            <a:fld id="{36794139-E67A-4EF4-B464-6A31A9A524A6}" type="slidenum">
              <a:rPr lang="en-US" smtClean="0"/>
              <a:pPr/>
              <a:t>13</a:t>
            </a:fld>
            <a:endParaRPr lang="en-US"/>
          </a:p>
        </p:txBody>
      </p:sp>
    </p:spTree>
    <p:extLst>
      <p:ext uri="{BB962C8B-B14F-4D97-AF65-F5344CB8AC3E}">
        <p14:creationId xmlns:p14="http://schemas.microsoft.com/office/powerpoint/2010/main" val="5527647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Most science talks end with a brief question-and-answer period.  During this time, consider displaying a slide that contains a simple summary of your talk.  This slide will help make your talk more memorable and also help your audience ask good questions because all the relevant information will be in front of them.</a:t>
            </a:r>
          </a:p>
          <a:p>
            <a:endParaRPr lang="en-US" dirty="0"/>
          </a:p>
        </p:txBody>
      </p:sp>
      <p:sp>
        <p:nvSpPr>
          <p:cNvPr id="4" name="Slide Number Placeholder 3"/>
          <p:cNvSpPr>
            <a:spLocks noGrp="1"/>
          </p:cNvSpPr>
          <p:nvPr>
            <p:ph type="sldNum" sz="quarter" idx="10"/>
          </p:nvPr>
        </p:nvSpPr>
        <p:spPr/>
        <p:txBody>
          <a:bodyPr/>
          <a:lstStyle/>
          <a:p>
            <a:fld id="{36794139-E67A-4EF4-B464-6A31A9A524A6}" type="slidenum">
              <a:rPr lang="en-US" smtClean="0"/>
              <a:pPr/>
              <a:t>14</a:t>
            </a:fld>
            <a:endParaRPr lang="en-US"/>
          </a:p>
        </p:txBody>
      </p:sp>
    </p:spTree>
    <p:extLst>
      <p:ext uri="{BB962C8B-B14F-4D97-AF65-F5344CB8AC3E}">
        <p14:creationId xmlns:p14="http://schemas.microsoft.com/office/powerpoint/2010/main" val="40136146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following slides will discuss best practices for preparing a slide deck for your scientific presentation. </a:t>
            </a:r>
            <a:endParaRPr lang="en-US" dirty="0"/>
          </a:p>
        </p:txBody>
      </p:sp>
      <p:sp>
        <p:nvSpPr>
          <p:cNvPr id="4" name="Slide Number Placeholder 3"/>
          <p:cNvSpPr>
            <a:spLocks noGrp="1"/>
          </p:cNvSpPr>
          <p:nvPr>
            <p:ph type="sldNum" sz="quarter" idx="10"/>
          </p:nvPr>
        </p:nvSpPr>
        <p:spPr/>
        <p:txBody>
          <a:bodyPr/>
          <a:lstStyle/>
          <a:p>
            <a:fld id="{36794139-E67A-4EF4-B464-6A31A9A524A6}" type="slidenum">
              <a:rPr lang="en-US" smtClean="0"/>
              <a:pPr/>
              <a:t>15</a:t>
            </a:fld>
            <a:endParaRPr lang="en-US"/>
          </a:p>
        </p:txBody>
      </p:sp>
    </p:spTree>
    <p:extLst>
      <p:ext uri="{BB962C8B-B14F-4D97-AF65-F5344CB8AC3E}">
        <p14:creationId xmlns:p14="http://schemas.microsoft.com/office/powerpoint/2010/main" val="19898991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best backgrounds are simply that: backgrounds that, by themselves, lack visual content.  Some human psychophysics studies show that it may be best to use a white slide background in a relatively small room (such as a small classroom) and use a black slide background in a relatively large room (such as a large lecture room or presentation hall).  </a:t>
            </a:r>
          </a:p>
          <a:p>
            <a:endParaRPr lang="en-US" dirty="0"/>
          </a:p>
        </p:txBody>
      </p:sp>
      <p:sp>
        <p:nvSpPr>
          <p:cNvPr id="4" name="Slide Number Placeholder 3"/>
          <p:cNvSpPr>
            <a:spLocks noGrp="1"/>
          </p:cNvSpPr>
          <p:nvPr>
            <p:ph type="sldNum" sz="quarter" idx="10"/>
          </p:nvPr>
        </p:nvSpPr>
        <p:spPr/>
        <p:txBody>
          <a:bodyPr/>
          <a:lstStyle/>
          <a:p>
            <a:fld id="{36794139-E67A-4EF4-B464-6A31A9A524A6}" type="slidenum">
              <a:rPr lang="en-US" smtClean="0"/>
              <a:pPr/>
              <a:t>16</a:t>
            </a:fld>
            <a:endParaRPr lang="en-US"/>
          </a:p>
        </p:txBody>
      </p:sp>
    </p:spTree>
    <p:extLst>
      <p:ext uri="{BB962C8B-B14F-4D97-AF65-F5344CB8AC3E}">
        <p14:creationId xmlns:p14="http://schemas.microsoft.com/office/powerpoint/2010/main" val="39199863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r>
              <a:rPr lang="en-US" dirty="0" smtClean="0"/>
              <a:t>Don’t </a:t>
            </a:r>
            <a:r>
              <a:rPr lang="en-US" dirty="0"/>
              <a:t>fill a slide with useless backgrounds or gimmicky clip </a:t>
            </a:r>
            <a:r>
              <a:rPr lang="en-US" dirty="0" smtClean="0"/>
              <a:t>art.</a:t>
            </a:r>
            <a:r>
              <a:rPr lang="en-US" baseline="0" dirty="0" smtClean="0"/>
              <a:t> </a:t>
            </a:r>
            <a:r>
              <a:rPr lang="en-US" dirty="0" smtClean="0"/>
              <a:t>Cute </a:t>
            </a:r>
            <a:r>
              <a:rPr lang="en-US" dirty="0"/>
              <a:t>pictures may help fill a slide with “stuff,” but designing a slide to communicate with your audience adds meaning, value, and utility.  </a:t>
            </a:r>
          </a:p>
        </p:txBody>
      </p:sp>
      <p:sp>
        <p:nvSpPr>
          <p:cNvPr id="4" name="Slide Number Placeholder 3"/>
          <p:cNvSpPr>
            <a:spLocks noGrp="1"/>
          </p:cNvSpPr>
          <p:nvPr>
            <p:ph type="sldNum" sz="quarter" idx="10"/>
          </p:nvPr>
        </p:nvSpPr>
        <p:spPr/>
        <p:txBody>
          <a:bodyPr/>
          <a:lstStyle/>
          <a:p>
            <a:fld id="{36794139-E67A-4EF4-B464-6A31A9A524A6}" type="slidenum">
              <a:rPr lang="en-US" smtClean="0"/>
              <a:pPr/>
              <a:t>17</a:t>
            </a:fld>
            <a:endParaRPr lang="en-US"/>
          </a:p>
        </p:txBody>
      </p:sp>
    </p:spTree>
    <p:extLst>
      <p:ext uri="{BB962C8B-B14F-4D97-AF65-F5344CB8AC3E}">
        <p14:creationId xmlns:p14="http://schemas.microsoft.com/office/powerpoint/2010/main" val="24072201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Ensure that everything on your slide is comfortable and easy to </a:t>
            </a:r>
            <a:r>
              <a:rPr lang="en-US" dirty="0" smtClean="0"/>
              <a:t>see.</a:t>
            </a:r>
            <a:r>
              <a:rPr lang="en-US" baseline="0" dirty="0" smtClean="0"/>
              <a:t> </a:t>
            </a:r>
            <a:r>
              <a:rPr lang="en-US" dirty="0" smtClean="0"/>
              <a:t>Use</a:t>
            </a:r>
            <a:r>
              <a:rPr lang="en-US" baseline="0" dirty="0" smtClean="0"/>
              <a:t> </a:t>
            </a:r>
            <a:r>
              <a:rPr lang="en-US" baseline="0" dirty="0" smtClean="0"/>
              <a:t>color to emphasize what is important.</a:t>
            </a:r>
            <a:endParaRPr lang="en-US" dirty="0" smtClean="0"/>
          </a:p>
        </p:txBody>
      </p:sp>
      <p:sp>
        <p:nvSpPr>
          <p:cNvPr id="4" name="Slide Number Placeholder 3"/>
          <p:cNvSpPr>
            <a:spLocks noGrp="1"/>
          </p:cNvSpPr>
          <p:nvPr>
            <p:ph type="sldNum" sz="quarter" idx="10"/>
          </p:nvPr>
        </p:nvSpPr>
        <p:spPr/>
        <p:txBody>
          <a:bodyPr/>
          <a:lstStyle/>
          <a:p>
            <a:fld id="{36794139-E67A-4EF4-B464-6A31A9A524A6}" type="slidenum">
              <a:rPr lang="en-US" smtClean="0"/>
              <a:pPr/>
              <a:t>18</a:t>
            </a:fld>
            <a:endParaRPr lang="en-US"/>
          </a:p>
        </p:txBody>
      </p:sp>
    </p:spTree>
    <p:extLst>
      <p:ext uri="{BB962C8B-B14F-4D97-AF65-F5344CB8AC3E}">
        <p14:creationId xmlns:p14="http://schemas.microsoft.com/office/powerpoint/2010/main" val="29685073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Serif fonts</a:t>
            </a:r>
            <a:r>
              <a:rPr lang="en-US" baseline="0" dirty="0" smtClean="0"/>
              <a:t> have slight projections that finish off the stroke of a letter. These projections can be helpful in a written document or a book.</a:t>
            </a:r>
          </a:p>
          <a:p>
            <a:endParaRPr lang="en-US" baseline="0" dirty="0" smtClean="0"/>
          </a:p>
          <a:p>
            <a:r>
              <a:rPr lang="en-US" baseline="0" dirty="0" smtClean="0"/>
              <a:t>A sans serif </a:t>
            </a:r>
            <a:r>
              <a:rPr lang="en-US" baseline="0" dirty="0" smtClean="0"/>
              <a:t>font </a:t>
            </a:r>
            <a:r>
              <a:rPr lang="en-US" baseline="0" dirty="0" smtClean="0"/>
              <a:t>that lacks these projections is easier to read on a slide projected onto a screen. Commonly used sans serif fonts include: Calibri, Century Gothic, Gill Sans, Helvetica, Myriad Pro, Tahoma, and Verdana</a:t>
            </a:r>
            <a:endParaRPr lang="en-US" dirty="0"/>
          </a:p>
        </p:txBody>
      </p:sp>
      <p:sp>
        <p:nvSpPr>
          <p:cNvPr id="4" name="Slide Number Placeholder 3"/>
          <p:cNvSpPr>
            <a:spLocks noGrp="1"/>
          </p:cNvSpPr>
          <p:nvPr>
            <p:ph type="sldNum" sz="quarter" idx="10"/>
          </p:nvPr>
        </p:nvSpPr>
        <p:spPr/>
        <p:txBody>
          <a:bodyPr/>
          <a:lstStyle/>
          <a:p>
            <a:fld id="{36794139-E67A-4EF4-B464-6A31A9A524A6}" type="slidenum">
              <a:rPr lang="en-US" smtClean="0"/>
              <a:pPr/>
              <a:t>19</a:t>
            </a:fld>
            <a:endParaRPr lang="en-US"/>
          </a:p>
        </p:txBody>
      </p:sp>
    </p:spTree>
    <p:extLst>
      <p:ext uri="{BB962C8B-B14F-4D97-AF65-F5344CB8AC3E}">
        <p14:creationId xmlns:p14="http://schemas.microsoft.com/office/powerpoint/2010/main" val="2534664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10000"/>
              </a:lnSpc>
              <a:spcAft>
                <a:spcPts val="600"/>
              </a:spcAft>
              <a:buFont typeface="Arial" panose="020B0604020202020204" pitchFamily="34" charset="0"/>
              <a:buChar char="•"/>
            </a:pPr>
            <a:r>
              <a:rPr lang="en-US" dirty="0" smtClean="0"/>
              <a:t>The following is intended to be brief, practical advice for designing effective science presentations.  Science presentations come in different forms (50-min seminars, 15-min seminars, journal club presentations, lab meetings, etc.).  No matter the format, there are many general principles that can make any science presentation a success. </a:t>
            </a:r>
          </a:p>
          <a:p>
            <a:pPr marL="171450" indent="-171450">
              <a:lnSpc>
                <a:spcPct val="110000"/>
              </a:lnSpc>
              <a:spcAft>
                <a:spcPts val="600"/>
              </a:spcAft>
              <a:buFont typeface="Arial" panose="020B0604020202020204" pitchFamily="34" charset="0"/>
              <a:buChar char="•"/>
            </a:pPr>
            <a:r>
              <a:rPr lang="en-US" dirty="0" smtClean="0"/>
              <a:t>In general, there are three elements of a scientific presentation: (1) Your structure/narrative, (2) Your visual aids (slides), and (3) Your delivery.  This PowerPoint presentation contains some general guidelines for each, along with some “before and after” examples of good presentation design.  Keep in mind that putting together a scientific presentation takes work, but it should also be fun.  If you enjoy yourself, your audience is likely to enjoy your presentation as well.  </a:t>
            </a:r>
          </a:p>
          <a:p>
            <a:endParaRPr lang="en-US" dirty="0"/>
          </a:p>
        </p:txBody>
      </p:sp>
      <p:sp>
        <p:nvSpPr>
          <p:cNvPr id="4" name="Slide Number Placeholder 3"/>
          <p:cNvSpPr>
            <a:spLocks noGrp="1"/>
          </p:cNvSpPr>
          <p:nvPr>
            <p:ph type="sldNum" sz="quarter" idx="10"/>
          </p:nvPr>
        </p:nvSpPr>
        <p:spPr/>
        <p:txBody>
          <a:bodyPr/>
          <a:lstStyle/>
          <a:p>
            <a:fld id="{36794139-E67A-4EF4-B464-6A31A9A524A6}" type="slidenum">
              <a:rPr lang="en-US" smtClean="0"/>
              <a:pPr/>
              <a:t>2</a:t>
            </a:fld>
            <a:endParaRPr lang="en-US"/>
          </a:p>
        </p:txBody>
      </p:sp>
    </p:spTree>
    <p:extLst>
      <p:ext uri="{BB962C8B-B14F-4D97-AF65-F5344CB8AC3E}">
        <p14:creationId xmlns:p14="http://schemas.microsoft.com/office/powerpoint/2010/main" val="6368581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6794139-E67A-4EF4-B464-6A31A9A524A6}" type="slidenum">
              <a:rPr lang="en-US" smtClean="0"/>
              <a:pPr/>
              <a:t>20</a:t>
            </a:fld>
            <a:endParaRPr lang="en-US"/>
          </a:p>
        </p:txBody>
      </p:sp>
      <p:pic>
        <p:nvPicPr>
          <p:cNvPr id="6" name="Picture 5" descr="Text1.jpg"/>
          <p:cNvPicPr>
            <a:picLocks noChangeAspect="1"/>
          </p:cNvPicPr>
          <p:nvPr/>
        </p:nvPicPr>
        <p:blipFill>
          <a:blip r:embed="rId3"/>
          <a:stretch>
            <a:fillRect/>
          </a:stretch>
        </p:blipFill>
        <p:spPr>
          <a:xfrm>
            <a:off x="838200" y="4572000"/>
            <a:ext cx="3133344" cy="1981200"/>
          </a:xfrm>
          <a:prstGeom prst="rect">
            <a:avLst/>
          </a:prstGeom>
        </p:spPr>
      </p:pic>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679519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r>
              <a:rPr lang="en-US" dirty="0"/>
              <a:t>Probably the most common design problem in most slide presentations is adding too much text on one slide.  If you find yourself filling up an entire slide with text, realize that you are not really creating a slide—you are creating a document.  </a:t>
            </a:r>
            <a:endParaRPr lang="en-US" dirty="0" smtClean="0"/>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Try </a:t>
            </a:r>
            <a:r>
              <a:rPr lang="en-US" dirty="0"/>
              <a:t>to limit yourself to only two lines of text for any single title, bullet point, or statement on a slide. </a:t>
            </a:r>
            <a:r>
              <a:rPr lang="en-US" dirty="0" smtClean="0"/>
              <a:t>And </a:t>
            </a:r>
            <a:r>
              <a:rPr lang="en-US" dirty="0"/>
              <a:t>limit the total amount of text to only about one-fourth the total area of the slide. </a:t>
            </a:r>
            <a:r>
              <a:rPr lang="en-US" dirty="0" smtClean="0"/>
              <a:t>If </a:t>
            </a:r>
            <a:r>
              <a:rPr lang="en-US" dirty="0"/>
              <a:t>you can, give yourself the goal of including at least one image on every slide.</a:t>
            </a:r>
          </a:p>
          <a:p>
            <a:endParaRPr lang="en-US" dirty="0"/>
          </a:p>
        </p:txBody>
      </p:sp>
      <p:sp>
        <p:nvSpPr>
          <p:cNvPr id="4" name="Slide Number Placeholder 3"/>
          <p:cNvSpPr>
            <a:spLocks noGrp="1"/>
          </p:cNvSpPr>
          <p:nvPr>
            <p:ph type="sldNum" sz="quarter" idx="10"/>
          </p:nvPr>
        </p:nvSpPr>
        <p:spPr/>
        <p:txBody>
          <a:bodyPr/>
          <a:lstStyle/>
          <a:p>
            <a:fld id="{36794139-E67A-4EF4-B464-6A31A9A524A6}" type="slidenum">
              <a:rPr lang="en-US" smtClean="0"/>
              <a:pPr/>
              <a:t>21</a:t>
            </a:fld>
            <a:endParaRPr lang="en-US"/>
          </a:p>
        </p:txBody>
      </p:sp>
    </p:spTree>
    <p:extLst>
      <p:ext uri="{BB962C8B-B14F-4D97-AF65-F5344CB8AC3E}">
        <p14:creationId xmlns:p14="http://schemas.microsoft.com/office/powerpoint/2010/main" val="37225769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r>
              <a:rPr lang="en-US" dirty="0"/>
              <a:t>Don’t use slide titles for no reason—use them to emphasize a point or convey a </a:t>
            </a:r>
            <a:r>
              <a:rPr lang="en-US" dirty="0" smtClean="0"/>
              <a:t>message.</a:t>
            </a:r>
          </a:p>
          <a:p>
            <a:pPr marL="171450" indent="-171450">
              <a:buFont typeface="Arial" panose="020B0604020202020204" pitchFamily="34" charset="0"/>
              <a:buChar char="•"/>
            </a:pPr>
            <a:r>
              <a:rPr lang="en-US" dirty="0" smtClean="0"/>
              <a:t>Example 1: Use </a:t>
            </a:r>
            <a:r>
              <a:rPr lang="en-US" dirty="0" smtClean="0"/>
              <a:t>a title</a:t>
            </a:r>
            <a:r>
              <a:rPr lang="en-US" baseline="0" dirty="0" smtClean="0"/>
              <a:t> to make a </a:t>
            </a:r>
            <a:r>
              <a:rPr lang="en-US" baseline="0" dirty="0" smtClean="0"/>
              <a:t>point, </a:t>
            </a:r>
            <a:r>
              <a:rPr lang="en-US" baseline="0" dirty="0" smtClean="0"/>
              <a:t>such as when presenting results, background information, ideas, </a:t>
            </a:r>
            <a:r>
              <a:rPr lang="en-US" baseline="0" dirty="0" smtClean="0"/>
              <a:t>etc.</a:t>
            </a:r>
          </a:p>
          <a:p>
            <a:pPr marL="171450" indent="-171450">
              <a:buFont typeface="Arial" panose="020B0604020202020204" pitchFamily="34" charset="0"/>
              <a:buChar char="•"/>
            </a:pPr>
            <a:r>
              <a:rPr lang="en-US" baseline="0" dirty="0" smtClean="0"/>
              <a:t>Example 2: Don’t </a:t>
            </a:r>
            <a:r>
              <a:rPr lang="en-US" baseline="0" dirty="0" smtClean="0"/>
              <a:t>use generic words or phrases like “Background,” “Results,” or “Conclusions.” Instead, try to be specific about the larger point you want to </a:t>
            </a:r>
            <a:r>
              <a:rPr lang="en-US" baseline="0" dirty="0" smtClean="0"/>
              <a:t>emphasize.</a:t>
            </a:r>
          </a:p>
          <a:p>
            <a:pPr marL="171450" indent="-171450">
              <a:buFont typeface="Arial" panose="020B0604020202020204" pitchFamily="34" charset="0"/>
              <a:buChar char="•"/>
            </a:pPr>
            <a:r>
              <a:rPr lang="en-US" baseline="0" dirty="0" smtClean="0"/>
              <a:t>Example 3: Don’t </a:t>
            </a:r>
            <a:r>
              <a:rPr lang="en-US" baseline="0" dirty="0" smtClean="0"/>
              <a:t>use a title when the contents of the slide are obvious and you don’t need to emphasize a point.</a:t>
            </a:r>
            <a:endParaRPr lang="en-US" dirty="0"/>
          </a:p>
        </p:txBody>
      </p:sp>
      <p:sp>
        <p:nvSpPr>
          <p:cNvPr id="4" name="Slide Number Placeholder 3"/>
          <p:cNvSpPr>
            <a:spLocks noGrp="1"/>
          </p:cNvSpPr>
          <p:nvPr>
            <p:ph type="sldNum" sz="quarter" idx="10"/>
          </p:nvPr>
        </p:nvSpPr>
        <p:spPr/>
        <p:txBody>
          <a:bodyPr/>
          <a:lstStyle/>
          <a:p>
            <a:fld id="{36794139-E67A-4EF4-B464-6A31A9A524A6}" type="slidenum">
              <a:rPr lang="en-US" smtClean="0"/>
              <a:pPr/>
              <a:t>22</a:t>
            </a:fld>
            <a:endParaRPr lang="en-US"/>
          </a:p>
        </p:txBody>
      </p:sp>
    </p:spTree>
    <p:extLst>
      <p:ext uri="{BB962C8B-B14F-4D97-AF65-F5344CB8AC3E}">
        <p14:creationId xmlns:p14="http://schemas.microsoft.com/office/powerpoint/2010/main" val="25991021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6794139-E67A-4EF4-B464-6A31A9A524A6}" type="slidenum">
              <a:rPr lang="en-US" smtClean="0"/>
              <a:pPr/>
              <a:t>23</a:t>
            </a:fld>
            <a:endParaRPr lang="en-US"/>
          </a:p>
        </p:txBody>
      </p:sp>
      <p:sp>
        <p:nvSpPr>
          <p:cNvPr id="5" name="Content Placeholder 2"/>
          <p:cNvSpPr>
            <a:spLocks noGrp="1"/>
          </p:cNvSpPr>
          <p:nvPr>
            <p:ph type="body" idx="1"/>
          </p:nvPr>
        </p:nvSpPr>
        <p:spPr/>
        <p:txBody>
          <a:bodyPr>
            <a:noAutofit/>
          </a:bodyPr>
          <a:lstStyle/>
          <a:p>
            <a:pPr marL="171450" indent="-171450">
              <a:lnSpc>
                <a:spcPct val="110000"/>
              </a:lnSpc>
              <a:spcBef>
                <a:spcPts val="0"/>
              </a:spcBef>
              <a:spcAft>
                <a:spcPts val="600"/>
              </a:spcAft>
              <a:buFont typeface="Arial" panose="020B0604020202020204" pitchFamily="34" charset="0"/>
              <a:buChar char="•"/>
            </a:pPr>
            <a:r>
              <a:rPr lang="en-US" sz="1200" dirty="0" smtClean="0"/>
              <a:t>Audiences can only reflect meaningfully on one piece of information at a time. </a:t>
            </a:r>
            <a:r>
              <a:rPr lang="en-US" sz="1200" dirty="0" smtClean="0"/>
              <a:t>Therefore</a:t>
            </a:r>
            <a:r>
              <a:rPr lang="en-US" sz="1200" dirty="0" smtClean="0"/>
              <a:t>, try to only show one chart or figure per slide unless you have a good reason not to do so.</a:t>
            </a:r>
            <a:r>
              <a:rPr lang="en-US" sz="1200" baseline="0" dirty="0" smtClean="0"/>
              <a:t> </a:t>
            </a:r>
            <a:endParaRPr lang="en-US" sz="1200" baseline="0" dirty="0" smtClean="0"/>
          </a:p>
          <a:p>
            <a:pPr marL="171450" indent="-171450">
              <a:lnSpc>
                <a:spcPct val="110000"/>
              </a:lnSpc>
              <a:spcBef>
                <a:spcPts val="0"/>
              </a:spcBef>
              <a:spcAft>
                <a:spcPts val="600"/>
              </a:spcAft>
              <a:buFont typeface="Arial" panose="020B0604020202020204" pitchFamily="34" charset="0"/>
              <a:buChar char="•"/>
            </a:pPr>
            <a:r>
              <a:rPr lang="en-US" sz="1200" dirty="0" smtClean="0"/>
              <a:t>If </a:t>
            </a:r>
            <a:r>
              <a:rPr lang="en-US" sz="1200" dirty="0" smtClean="0"/>
              <a:t>you want to present two or more figures side by side for comparison or discussion, consider presenting them individually at first and then grouping them together afterwards.  </a:t>
            </a:r>
            <a:endParaRPr lang="en-US" sz="1200" dirty="0"/>
          </a:p>
        </p:txBody>
      </p:sp>
    </p:spTree>
    <p:extLst>
      <p:ext uri="{BB962C8B-B14F-4D97-AF65-F5344CB8AC3E}">
        <p14:creationId xmlns:p14="http://schemas.microsoft.com/office/powerpoint/2010/main" val="16597387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dirty="0"/>
              <a:t>Photos are excellent for showing data and enhancing atmosphere and tone. </a:t>
            </a:r>
            <a:r>
              <a:rPr lang="en-US" dirty="0" smtClean="0"/>
              <a:t>Don’t </a:t>
            </a:r>
            <a:r>
              <a:rPr lang="en-US" dirty="0"/>
              <a:t>feel compelled to make a photo a tiny aspect of a slide—make it as big and beautiful as your resolution allows. </a:t>
            </a:r>
            <a:r>
              <a:rPr lang="en-US" dirty="0" smtClean="0"/>
              <a:t>If </a:t>
            </a:r>
            <a:r>
              <a:rPr lang="en-US" dirty="0" smtClean="0"/>
              <a:t>the photograph is of</a:t>
            </a:r>
            <a:r>
              <a:rPr lang="en-US" baseline="0" dirty="0" smtClean="0"/>
              <a:t> a high enough quality, consider enlarging the photo to fill the entire slide to increase the impact. </a:t>
            </a:r>
            <a:endParaRPr lang="en-US" baseline="0" dirty="0" smtClean="0"/>
          </a:p>
          <a:p>
            <a:pPr marL="171450" indent="-171450">
              <a:buFont typeface="Arial" panose="020B0604020202020204" pitchFamily="34" charset="0"/>
              <a:buChar char="•"/>
            </a:pPr>
            <a:r>
              <a:rPr lang="en-US" baseline="0" dirty="0" smtClean="0"/>
              <a:t>If </a:t>
            </a:r>
            <a:r>
              <a:rPr lang="en-US" baseline="0" dirty="0" smtClean="0"/>
              <a:t>a photograph does not fill the entire screen, place it within a minimal frame so that it stands out from the </a:t>
            </a:r>
            <a:r>
              <a:rPr lang="en-US" baseline="0" dirty="0" smtClean="0"/>
              <a:t>background.</a:t>
            </a:r>
          </a:p>
          <a:p>
            <a:pPr marL="171450" indent="-171450">
              <a:buFont typeface="Arial" panose="020B0604020202020204" pitchFamily="34" charset="0"/>
              <a:buChar char="•"/>
            </a:pPr>
            <a:r>
              <a:rPr lang="en-US" baseline="0" dirty="0" smtClean="0"/>
              <a:t>When </a:t>
            </a:r>
            <a:r>
              <a:rPr lang="en-US" baseline="0" dirty="0" smtClean="0"/>
              <a:t>presenting fluorescent images, use a dark background so that the fluorescent signal is the brightest aspect of the visual scene.</a:t>
            </a:r>
            <a:endParaRPr lang="en-US" dirty="0"/>
          </a:p>
        </p:txBody>
      </p:sp>
      <p:sp>
        <p:nvSpPr>
          <p:cNvPr id="4" name="Slide Number Placeholder 3"/>
          <p:cNvSpPr>
            <a:spLocks noGrp="1"/>
          </p:cNvSpPr>
          <p:nvPr>
            <p:ph type="sldNum" sz="quarter" idx="10"/>
          </p:nvPr>
        </p:nvSpPr>
        <p:spPr/>
        <p:txBody>
          <a:bodyPr/>
          <a:lstStyle/>
          <a:p>
            <a:fld id="{36794139-E67A-4EF4-B464-6A31A9A524A6}" type="slidenum">
              <a:rPr lang="en-US" smtClean="0"/>
              <a:pPr/>
              <a:t>24</a:t>
            </a:fld>
            <a:endParaRPr lang="en-US"/>
          </a:p>
        </p:txBody>
      </p:sp>
    </p:spTree>
    <p:extLst>
      <p:ext uri="{BB962C8B-B14F-4D97-AF65-F5344CB8AC3E}">
        <p14:creationId xmlns:p14="http://schemas.microsoft.com/office/powerpoint/2010/main" val="25035598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r>
              <a:rPr lang="en-US" dirty="0"/>
              <a:t>Good design never calls attention to itself.  Presentation effects should always be used in service of your science and not in service of the cool things you know how to do with your computer.</a:t>
            </a:r>
          </a:p>
          <a:p>
            <a:endParaRPr lang="en-US" dirty="0"/>
          </a:p>
        </p:txBody>
      </p:sp>
      <p:sp>
        <p:nvSpPr>
          <p:cNvPr id="4" name="Slide Number Placeholder 3"/>
          <p:cNvSpPr>
            <a:spLocks noGrp="1"/>
          </p:cNvSpPr>
          <p:nvPr>
            <p:ph type="sldNum" sz="quarter" idx="10"/>
          </p:nvPr>
        </p:nvSpPr>
        <p:spPr/>
        <p:txBody>
          <a:bodyPr/>
          <a:lstStyle/>
          <a:p>
            <a:fld id="{36794139-E67A-4EF4-B464-6A31A9A524A6}" type="slidenum">
              <a:rPr lang="en-US" smtClean="0"/>
              <a:pPr/>
              <a:t>25</a:t>
            </a:fld>
            <a:endParaRPr lang="en-US"/>
          </a:p>
        </p:txBody>
      </p:sp>
    </p:spTree>
    <p:extLst>
      <p:ext uri="{BB962C8B-B14F-4D97-AF65-F5344CB8AC3E}">
        <p14:creationId xmlns:p14="http://schemas.microsoft.com/office/powerpoint/2010/main" val="27467439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r>
              <a:rPr lang="en-US" dirty="0"/>
              <a:t>Arranging visual elements on a slide is much more consequential than simply making a slide “look nice.”  Slide layout is about adding meaning to your content, controlling the flow of information to your audience, and emphasizing what is most important.  </a:t>
            </a:r>
          </a:p>
          <a:p>
            <a:endParaRPr lang="en-US" dirty="0"/>
          </a:p>
        </p:txBody>
      </p:sp>
      <p:sp>
        <p:nvSpPr>
          <p:cNvPr id="4" name="Slide Number Placeholder 3"/>
          <p:cNvSpPr>
            <a:spLocks noGrp="1"/>
          </p:cNvSpPr>
          <p:nvPr>
            <p:ph type="sldNum" sz="quarter" idx="10"/>
          </p:nvPr>
        </p:nvSpPr>
        <p:spPr/>
        <p:txBody>
          <a:bodyPr/>
          <a:lstStyle/>
          <a:p>
            <a:fld id="{36794139-E67A-4EF4-B464-6A31A9A524A6}" type="slidenum">
              <a:rPr lang="en-US" smtClean="0"/>
              <a:pPr/>
              <a:t>26</a:t>
            </a:fld>
            <a:endParaRPr lang="en-US"/>
          </a:p>
        </p:txBody>
      </p:sp>
    </p:spTree>
    <p:extLst>
      <p:ext uri="{BB962C8B-B14F-4D97-AF65-F5344CB8AC3E}">
        <p14:creationId xmlns:p14="http://schemas.microsoft.com/office/powerpoint/2010/main" val="17093552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r>
              <a:rPr lang="en-US" dirty="0"/>
              <a:t>People new to making slide presentations often feel the need to fill their slides with too many visual elements. </a:t>
            </a:r>
            <a:r>
              <a:rPr lang="en-US" dirty="0" smtClean="0"/>
              <a:t>In </a:t>
            </a:r>
            <a:r>
              <a:rPr lang="en-US" dirty="0"/>
              <a:t>reality, the old maxim “less is more” truly holds for slides.  </a:t>
            </a:r>
            <a:endParaRPr lang="en-US" dirty="0" smtClean="0"/>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Putting </a:t>
            </a:r>
            <a:r>
              <a:rPr lang="en-US" dirty="0"/>
              <a:t>less content on a slide adds greater impact to the information that you choose to show, increasing the clarity of your message and simplicity of your delivery.</a:t>
            </a:r>
          </a:p>
          <a:p>
            <a:endParaRPr lang="en-US" dirty="0"/>
          </a:p>
        </p:txBody>
      </p:sp>
      <p:sp>
        <p:nvSpPr>
          <p:cNvPr id="4" name="Slide Number Placeholder 3"/>
          <p:cNvSpPr>
            <a:spLocks noGrp="1"/>
          </p:cNvSpPr>
          <p:nvPr>
            <p:ph type="sldNum" sz="quarter" idx="10"/>
          </p:nvPr>
        </p:nvSpPr>
        <p:spPr/>
        <p:txBody>
          <a:bodyPr/>
          <a:lstStyle/>
          <a:p>
            <a:fld id="{36794139-E67A-4EF4-B464-6A31A9A524A6}" type="slidenum">
              <a:rPr lang="en-US" smtClean="0"/>
              <a:pPr/>
              <a:t>27</a:t>
            </a:fld>
            <a:endParaRPr lang="en-US"/>
          </a:p>
        </p:txBody>
      </p:sp>
    </p:spTree>
    <p:extLst>
      <p:ext uri="{BB962C8B-B14F-4D97-AF65-F5344CB8AC3E}">
        <p14:creationId xmlns:p14="http://schemas.microsoft.com/office/powerpoint/2010/main" val="18788121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r>
              <a:rPr lang="en-US" dirty="0" smtClean="0"/>
              <a:t>The</a:t>
            </a:r>
            <a:r>
              <a:rPr lang="en-US" baseline="0" dirty="0" smtClean="0"/>
              <a:t> following slides will focus on preparing to deliver your scientific presentation. </a:t>
            </a:r>
            <a:endParaRPr lang="en-US" dirty="0"/>
          </a:p>
        </p:txBody>
      </p:sp>
      <p:sp>
        <p:nvSpPr>
          <p:cNvPr id="4" name="Slide Number Placeholder 3"/>
          <p:cNvSpPr>
            <a:spLocks noGrp="1"/>
          </p:cNvSpPr>
          <p:nvPr>
            <p:ph type="sldNum" sz="quarter" idx="10"/>
          </p:nvPr>
        </p:nvSpPr>
        <p:spPr/>
        <p:txBody>
          <a:bodyPr/>
          <a:lstStyle/>
          <a:p>
            <a:fld id="{36794139-E67A-4EF4-B464-6A31A9A524A6}" type="slidenum">
              <a:rPr lang="en-US" smtClean="0"/>
              <a:pPr/>
              <a:t>28</a:t>
            </a:fld>
            <a:endParaRPr lang="en-US"/>
          </a:p>
        </p:txBody>
      </p:sp>
    </p:spTree>
    <p:extLst>
      <p:ext uri="{BB962C8B-B14F-4D97-AF65-F5344CB8AC3E}">
        <p14:creationId xmlns:p14="http://schemas.microsoft.com/office/powerpoint/2010/main" val="21954451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lnSpc>
                <a:spcPct val="110000"/>
              </a:lnSpc>
              <a:spcAft>
                <a:spcPts val="600"/>
              </a:spcAft>
              <a:buFont typeface="Arial" panose="020B0604020202020204" pitchFamily="34" charset="0"/>
              <a:buNone/>
            </a:pPr>
            <a:r>
              <a:rPr lang="en-US" b="1" dirty="0">
                <a:solidFill>
                  <a:srgbClr val="800000"/>
                </a:solidFill>
              </a:rPr>
              <a:t>Rehearse as much as possible. </a:t>
            </a:r>
            <a:r>
              <a:rPr lang="en-US" dirty="0" smtClean="0"/>
              <a:t>There </a:t>
            </a:r>
            <a:r>
              <a:rPr lang="en-US" dirty="0"/>
              <a:t>is no such thing as a “natural” presenter.  What distinguishes “naturals” from others is the degree to which they design and rehearse talks until they can communicate their message as effectively as possible.  </a:t>
            </a:r>
            <a:endParaRPr lang="en-US" dirty="0" smtClean="0"/>
          </a:p>
          <a:p>
            <a:pPr marL="0" indent="0">
              <a:lnSpc>
                <a:spcPct val="110000"/>
              </a:lnSpc>
              <a:spcAft>
                <a:spcPts val="600"/>
              </a:spcAft>
              <a:buFont typeface="Arial" panose="020B0604020202020204" pitchFamily="34" charset="0"/>
              <a:buNone/>
            </a:pPr>
            <a:endParaRPr lang="en-US" dirty="0" smtClean="0"/>
          </a:p>
          <a:p>
            <a:pPr marL="0" indent="0">
              <a:lnSpc>
                <a:spcPct val="110000"/>
              </a:lnSpc>
              <a:spcAft>
                <a:spcPts val="600"/>
              </a:spcAft>
              <a:buFont typeface="Arial" panose="020B0604020202020204" pitchFamily="34" charset="0"/>
              <a:buNone/>
            </a:pPr>
            <a:r>
              <a:rPr lang="en-US" dirty="0" smtClean="0"/>
              <a:t>Rehearsing </a:t>
            </a:r>
            <a:r>
              <a:rPr lang="en-US" dirty="0"/>
              <a:t>means different things to different people. </a:t>
            </a:r>
            <a:r>
              <a:rPr lang="en-US" dirty="0" smtClean="0"/>
              <a:t>Some </a:t>
            </a:r>
            <a:r>
              <a:rPr lang="en-US" dirty="0"/>
              <a:t>like to rehearse by actually delivering a mock presentation to an empty room while projecting slides on a screen. </a:t>
            </a:r>
            <a:r>
              <a:rPr lang="en-US" dirty="0" smtClean="0"/>
              <a:t>Others </a:t>
            </a:r>
            <a:r>
              <a:rPr lang="en-US" dirty="0"/>
              <a:t>like to rehearse mentally: at their desks, while riding their bicycles, in the shower, etc. </a:t>
            </a:r>
            <a:r>
              <a:rPr lang="en-US" dirty="0" smtClean="0"/>
              <a:t>Rehearse </a:t>
            </a:r>
            <a:r>
              <a:rPr lang="en-US" dirty="0"/>
              <a:t>however you feel most comfortable, just try to rehearse so that you know exactly what you will say and, importantly, how long it will take you to say it</a:t>
            </a:r>
            <a:r>
              <a:rPr lang="en-US" dirty="0" smtClean="0"/>
              <a:t>. </a:t>
            </a:r>
            <a:endParaRPr lang="en-US" dirty="0"/>
          </a:p>
          <a:p>
            <a:endParaRPr lang="en-US" dirty="0"/>
          </a:p>
        </p:txBody>
      </p:sp>
      <p:sp>
        <p:nvSpPr>
          <p:cNvPr id="4" name="Slide Number Placeholder 3"/>
          <p:cNvSpPr>
            <a:spLocks noGrp="1"/>
          </p:cNvSpPr>
          <p:nvPr>
            <p:ph type="sldNum" sz="quarter" idx="10"/>
          </p:nvPr>
        </p:nvSpPr>
        <p:spPr/>
        <p:txBody>
          <a:bodyPr/>
          <a:lstStyle/>
          <a:p>
            <a:fld id="{36794139-E67A-4EF4-B464-6A31A9A524A6}" type="slidenum">
              <a:rPr lang="en-US" smtClean="0"/>
              <a:pPr/>
              <a:t>29</a:t>
            </a:fld>
            <a:endParaRPr lang="en-US"/>
          </a:p>
        </p:txBody>
      </p:sp>
    </p:spTree>
    <p:extLst>
      <p:ext uri="{BB962C8B-B14F-4D97-AF65-F5344CB8AC3E}">
        <p14:creationId xmlns:p14="http://schemas.microsoft.com/office/powerpoint/2010/main" val="1234934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6794139-E67A-4EF4-B464-6A31A9A524A6}" type="slidenum">
              <a:rPr lang="en-US" smtClean="0"/>
              <a:pPr/>
              <a:t>3</a:t>
            </a:fld>
            <a:endParaRPr lang="en-US"/>
          </a:p>
        </p:txBody>
      </p:sp>
      <p:sp>
        <p:nvSpPr>
          <p:cNvPr id="6" name="Content Placeholder 2"/>
          <p:cNvSpPr>
            <a:spLocks noGrp="1"/>
          </p:cNvSpPr>
          <p:nvPr>
            <p:ph type="body" idx="1"/>
          </p:nvPr>
        </p:nvSpPr>
        <p:spPr/>
        <p:txBody>
          <a:bodyPr>
            <a:noAutofit/>
          </a:bodyPr>
          <a:lstStyle/>
          <a:p>
            <a:pPr marL="0" indent="0">
              <a:lnSpc>
                <a:spcPct val="110000"/>
              </a:lnSpc>
              <a:spcBef>
                <a:spcPts val="0"/>
              </a:spcBef>
              <a:spcAft>
                <a:spcPts val="600"/>
              </a:spcAft>
              <a:buNone/>
            </a:pPr>
            <a:r>
              <a:rPr lang="en-US" sz="1100" dirty="0" smtClean="0"/>
              <a:t>The absolute highest concern in designing a science presentation is to </a:t>
            </a:r>
            <a:r>
              <a:rPr lang="en-US" sz="1100" b="1" dirty="0" smtClean="0">
                <a:solidFill>
                  <a:srgbClr val="800000"/>
                </a:solidFill>
              </a:rPr>
              <a:t>know your audience</a:t>
            </a:r>
            <a:r>
              <a:rPr lang="en-US" sz="1100" dirty="0" smtClean="0"/>
              <a:t>.  The quality of a science presentation is measured by its ability to impact an audience, and the best presenters design a talk with their audience in mind.  Before planning any other aspect of a presentation, you should clearly define:</a:t>
            </a:r>
          </a:p>
          <a:p>
            <a:pPr marL="0" indent="0">
              <a:lnSpc>
                <a:spcPct val="110000"/>
              </a:lnSpc>
              <a:spcBef>
                <a:spcPts val="0"/>
              </a:spcBef>
              <a:spcAft>
                <a:spcPts val="600"/>
              </a:spcAft>
              <a:buNone/>
            </a:pPr>
            <a:endParaRPr lang="en-US" sz="1100" dirty="0"/>
          </a:p>
          <a:p>
            <a:pPr>
              <a:lnSpc>
                <a:spcPct val="110000"/>
              </a:lnSpc>
              <a:spcBef>
                <a:spcPts val="0"/>
              </a:spcBef>
              <a:spcAft>
                <a:spcPts val="600"/>
              </a:spcAft>
            </a:pPr>
            <a:r>
              <a:rPr lang="en-US" sz="1100" b="1" dirty="0" smtClean="0">
                <a:solidFill>
                  <a:srgbClr val="800000"/>
                </a:solidFill>
              </a:rPr>
              <a:t>Who is your target audience?  </a:t>
            </a:r>
            <a:r>
              <a:rPr lang="en-US" sz="1100" dirty="0" smtClean="0"/>
              <a:t>What do they already know about your topic?  What will they need to know to understand your talk?</a:t>
            </a:r>
          </a:p>
          <a:p>
            <a:pPr marL="0" indent="0">
              <a:lnSpc>
                <a:spcPct val="110000"/>
              </a:lnSpc>
              <a:spcBef>
                <a:spcPts val="0"/>
              </a:spcBef>
              <a:spcAft>
                <a:spcPts val="600"/>
              </a:spcAft>
              <a:buNone/>
            </a:pPr>
            <a:endParaRPr lang="en-US" sz="1100" dirty="0" smtClean="0"/>
          </a:p>
          <a:p>
            <a:pPr>
              <a:lnSpc>
                <a:spcPct val="110000"/>
              </a:lnSpc>
              <a:spcBef>
                <a:spcPts val="0"/>
              </a:spcBef>
              <a:spcAft>
                <a:spcPts val="600"/>
              </a:spcAft>
            </a:pPr>
            <a:r>
              <a:rPr lang="en-US" sz="1100" b="1" dirty="0" smtClean="0">
                <a:solidFill>
                  <a:srgbClr val="800000"/>
                </a:solidFill>
              </a:rPr>
              <a:t>How do you want to impact your audience?  </a:t>
            </a:r>
            <a:r>
              <a:rPr lang="en-US" sz="1100" dirty="0" smtClean="0"/>
              <a:t>What information do you want to communicate?  What do you want your audience to remember when your talk is over?</a:t>
            </a:r>
          </a:p>
          <a:p>
            <a:pPr marL="0" indent="0">
              <a:lnSpc>
                <a:spcPct val="110000"/>
              </a:lnSpc>
              <a:spcBef>
                <a:spcPts val="0"/>
              </a:spcBef>
              <a:spcAft>
                <a:spcPts val="600"/>
              </a:spcAft>
              <a:buNone/>
            </a:pPr>
            <a:r>
              <a:rPr lang="en-US" sz="1100" dirty="0" smtClean="0"/>
              <a:t> </a:t>
            </a:r>
          </a:p>
          <a:p>
            <a:pPr>
              <a:lnSpc>
                <a:spcPct val="110000"/>
              </a:lnSpc>
              <a:spcBef>
                <a:spcPts val="0"/>
              </a:spcBef>
              <a:spcAft>
                <a:spcPts val="600"/>
              </a:spcAft>
            </a:pPr>
            <a:r>
              <a:rPr lang="en-US" sz="1100" b="1" dirty="0" smtClean="0">
                <a:solidFill>
                  <a:srgbClr val="800000"/>
                </a:solidFill>
              </a:rPr>
              <a:t>What will you need to do to help your audience understand and appreciate your talk?  </a:t>
            </a:r>
            <a:r>
              <a:rPr lang="en-US" sz="1100" dirty="0" smtClean="0"/>
              <a:t>What information is necessary to include in the background?  What terminology, methods, and techniques will you need to explain in detail?  How can you optimize visual aids (e.g. graphs, slides) so they are clear, simple, and easily understood?</a:t>
            </a:r>
          </a:p>
          <a:p>
            <a:pPr marL="0" indent="0">
              <a:lnSpc>
                <a:spcPct val="110000"/>
              </a:lnSpc>
              <a:spcBef>
                <a:spcPts val="0"/>
              </a:spcBef>
              <a:spcAft>
                <a:spcPts val="600"/>
              </a:spcAft>
              <a:buNone/>
            </a:pPr>
            <a:endParaRPr lang="en-US" sz="1100" dirty="0"/>
          </a:p>
          <a:p>
            <a:pPr marL="0" indent="0">
              <a:lnSpc>
                <a:spcPct val="110000"/>
              </a:lnSpc>
              <a:spcBef>
                <a:spcPts val="0"/>
              </a:spcBef>
              <a:spcAft>
                <a:spcPts val="600"/>
              </a:spcAft>
              <a:buNone/>
            </a:pPr>
            <a:r>
              <a:rPr lang="en-US" sz="1100" dirty="0" smtClean="0"/>
              <a:t>If you anticipate your audience’s needs and intentionally design a presentation on their behalf, you will be well on your way toward designing a fantastic presentation.  </a:t>
            </a:r>
            <a:endParaRPr lang="en-US" sz="1100" dirty="0"/>
          </a:p>
          <a:p>
            <a:pPr>
              <a:lnSpc>
                <a:spcPct val="110000"/>
              </a:lnSpc>
              <a:spcBef>
                <a:spcPts val="0"/>
              </a:spcBef>
              <a:spcAft>
                <a:spcPts val="600"/>
              </a:spcAft>
            </a:pPr>
            <a:endParaRPr lang="en-US" sz="1100" dirty="0" smtClean="0"/>
          </a:p>
          <a:p>
            <a:pPr>
              <a:lnSpc>
                <a:spcPct val="110000"/>
              </a:lnSpc>
              <a:spcBef>
                <a:spcPts val="0"/>
              </a:spcBef>
              <a:spcAft>
                <a:spcPts val="600"/>
              </a:spcAft>
            </a:pPr>
            <a:endParaRPr lang="en-US" sz="1100" dirty="0"/>
          </a:p>
        </p:txBody>
      </p:sp>
    </p:spTree>
    <p:extLst>
      <p:ext uri="{BB962C8B-B14F-4D97-AF65-F5344CB8AC3E}">
        <p14:creationId xmlns:p14="http://schemas.microsoft.com/office/powerpoint/2010/main" val="37103979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r>
              <a:rPr lang="en-US" dirty="0"/>
              <a:t>Slides are for the audience, not the speaker.  </a:t>
            </a:r>
            <a:endParaRPr lang="en-US" dirty="0" smtClean="0"/>
          </a:p>
          <a:p>
            <a:pPr marL="628650" lvl="1" indent="-171450">
              <a:buFont typeface="Arial" panose="020B0604020202020204" pitchFamily="34" charset="0"/>
              <a:buChar char="•"/>
            </a:pPr>
            <a:r>
              <a:rPr lang="en-US" baseline="0" dirty="0" smtClean="0"/>
              <a:t>Don’t </a:t>
            </a:r>
            <a:r>
              <a:rPr lang="en-US" baseline="0" dirty="0" smtClean="0"/>
              <a:t>design boring </a:t>
            </a:r>
            <a:r>
              <a:rPr lang="en-US" baseline="0" dirty="0" smtClean="0"/>
              <a:t>slides</a:t>
            </a:r>
          </a:p>
          <a:p>
            <a:pPr marL="628650" lvl="1" indent="-171450">
              <a:buFont typeface="Arial" panose="020B0604020202020204" pitchFamily="34" charset="0"/>
              <a:buChar char="•"/>
            </a:pPr>
            <a:r>
              <a:rPr lang="en-US" baseline="0" dirty="0" smtClean="0"/>
              <a:t>Don’t </a:t>
            </a:r>
            <a:r>
              <a:rPr lang="en-US" baseline="0" dirty="0" smtClean="0"/>
              <a:t>look at the slides rather than making eye contact with your </a:t>
            </a:r>
            <a:r>
              <a:rPr lang="en-US" baseline="0" dirty="0" smtClean="0"/>
              <a:t>audience</a:t>
            </a:r>
          </a:p>
          <a:p>
            <a:pPr marL="628650" lvl="1" indent="-171450">
              <a:buFont typeface="Arial" panose="020B0604020202020204" pitchFamily="34" charset="0"/>
              <a:buChar char="•"/>
            </a:pPr>
            <a:r>
              <a:rPr lang="en-US" baseline="0" dirty="0" smtClean="0"/>
              <a:t>Do </a:t>
            </a:r>
            <a:r>
              <a:rPr lang="en-US" baseline="0" dirty="0" smtClean="0"/>
              <a:t>be present and attentive to the real-time needs of your audience</a:t>
            </a:r>
            <a:endParaRPr lang="en-US" dirty="0"/>
          </a:p>
        </p:txBody>
      </p:sp>
      <p:sp>
        <p:nvSpPr>
          <p:cNvPr id="4" name="Slide Number Placeholder 3"/>
          <p:cNvSpPr>
            <a:spLocks noGrp="1"/>
          </p:cNvSpPr>
          <p:nvPr>
            <p:ph type="sldNum" sz="quarter" idx="10"/>
          </p:nvPr>
        </p:nvSpPr>
        <p:spPr/>
        <p:txBody>
          <a:bodyPr/>
          <a:lstStyle/>
          <a:p>
            <a:fld id="{36794139-E67A-4EF4-B464-6A31A9A524A6}" type="slidenum">
              <a:rPr lang="en-US" smtClean="0"/>
              <a:pPr/>
              <a:t>30</a:t>
            </a:fld>
            <a:endParaRPr lang="en-US"/>
          </a:p>
        </p:txBody>
      </p:sp>
    </p:spTree>
    <p:extLst>
      <p:ext uri="{BB962C8B-B14F-4D97-AF65-F5344CB8AC3E}">
        <p14:creationId xmlns:p14="http://schemas.microsoft.com/office/powerpoint/2010/main" val="39308803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r>
              <a:rPr lang="en-US" dirty="0"/>
              <a:t>Being present as a speaker means having a clear understanding of yourself, your audience, and your environment during your real-time delivery. </a:t>
            </a:r>
            <a:r>
              <a:rPr lang="en-US" dirty="0" smtClean="0"/>
              <a:t>This </a:t>
            </a:r>
            <a:r>
              <a:rPr lang="en-US" dirty="0"/>
              <a:t>skill takes practice, and you can always ask for feedback at the end of a talk to learn about how you came across to others.  </a:t>
            </a:r>
          </a:p>
          <a:p>
            <a:endParaRPr lang="en-US" dirty="0"/>
          </a:p>
        </p:txBody>
      </p:sp>
      <p:sp>
        <p:nvSpPr>
          <p:cNvPr id="4" name="Slide Number Placeholder 3"/>
          <p:cNvSpPr>
            <a:spLocks noGrp="1"/>
          </p:cNvSpPr>
          <p:nvPr>
            <p:ph type="sldNum" sz="quarter" idx="10"/>
          </p:nvPr>
        </p:nvSpPr>
        <p:spPr/>
        <p:txBody>
          <a:bodyPr/>
          <a:lstStyle/>
          <a:p>
            <a:fld id="{36794139-E67A-4EF4-B464-6A31A9A524A6}" type="slidenum">
              <a:rPr lang="en-US" smtClean="0"/>
              <a:pPr/>
              <a:t>31</a:t>
            </a:fld>
            <a:endParaRPr lang="en-US"/>
          </a:p>
        </p:txBody>
      </p:sp>
    </p:spTree>
    <p:extLst>
      <p:ext uri="{BB962C8B-B14F-4D97-AF65-F5344CB8AC3E}">
        <p14:creationId xmlns:p14="http://schemas.microsoft.com/office/powerpoint/2010/main" val="4445420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10000"/>
              </a:lnSpc>
              <a:spcAft>
                <a:spcPts val="600"/>
              </a:spcAft>
            </a:pPr>
            <a:r>
              <a:rPr lang="en-US" dirty="0"/>
              <a:t>Know that there is no correlation between how nervous a speaker is before or during a talk and how well he or she delivers a presentation.  What distinguishes presenters who don’t seem nervous from presenters who let anxiety overcome their delivery is often practice and preparation. </a:t>
            </a:r>
            <a:r>
              <a:rPr lang="en-US" dirty="0" smtClean="0"/>
              <a:t>Some </a:t>
            </a:r>
            <a:r>
              <a:rPr lang="en-US" dirty="0"/>
              <a:t>tricks</a:t>
            </a:r>
            <a:r>
              <a:rPr lang="en-US" dirty="0" smtClean="0"/>
              <a:t>:</a:t>
            </a:r>
            <a:endParaRPr lang="en-US" dirty="0"/>
          </a:p>
          <a:p>
            <a:pPr marL="171450" indent="-171450">
              <a:lnSpc>
                <a:spcPct val="110000"/>
              </a:lnSpc>
              <a:spcBef>
                <a:spcPts val="0"/>
              </a:spcBef>
              <a:spcAft>
                <a:spcPts val="600"/>
              </a:spcAft>
              <a:buFontTx/>
              <a:buChar char="-"/>
            </a:pPr>
            <a:r>
              <a:rPr lang="en-US" b="1" dirty="0" smtClean="0">
                <a:solidFill>
                  <a:srgbClr val="800000"/>
                </a:solidFill>
              </a:rPr>
              <a:t>Rehearse </a:t>
            </a:r>
            <a:r>
              <a:rPr lang="en-US" b="1" dirty="0">
                <a:solidFill>
                  <a:srgbClr val="800000"/>
                </a:solidFill>
              </a:rPr>
              <a:t>for the 5 min before your presentation begins</a:t>
            </a:r>
            <a:r>
              <a:rPr lang="en-US" b="1" dirty="0" smtClean="0">
                <a:solidFill>
                  <a:srgbClr val="800000"/>
                </a:solidFill>
              </a:rPr>
              <a:t>. </a:t>
            </a:r>
            <a:r>
              <a:rPr lang="en-US" dirty="0"/>
              <a:t>Speakers usually become most nervous just before their talks start, yet few scientists actively prepare for this time period.  Anticipate the sights and sounds of the minutes before the start of your talk, especially the sounds of a gathering </a:t>
            </a:r>
            <a:r>
              <a:rPr lang="en-US" dirty="0" smtClean="0"/>
              <a:t>audience.</a:t>
            </a:r>
            <a:endParaRPr lang="en-US" dirty="0"/>
          </a:p>
          <a:p>
            <a:pPr marL="171450" indent="-171450">
              <a:lnSpc>
                <a:spcPct val="110000"/>
              </a:lnSpc>
              <a:spcBef>
                <a:spcPts val="0"/>
              </a:spcBef>
              <a:spcAft>
                <a:spcPts val="600"/>
              </a:spcAft>
              <a:buFontTx/>
              <a:buChar char="-"/>
            </a:pPr>
            <a:r>
              <a:rPr lang="en-US" b="1" dirty="0" smtClean="0">
                <a:solidFill>
                  <a:srgbClr val="800000"/>
                </a:solidFill>
              </a:rPr>
              <a:t>Memorize </a:t>
            </a:r>
            <a:r>
              <a:rPr lang="en-US" b="1" dirty="0">
                <a:solidFill>
                  <a:srgbClr val="800000"/>
                </a:solidFill>
              </a:rPr>
              <a:t>and rehearse the first 1-2 min of your talk most of all. </a:t>
            </a:r>
            <a:r>
              <a:rPr lang="en-US" dirty="0" smtClean="0"/>
              <a:t>Most </a:t>
            </a:r>
            <a:r>
              <a:rPr lang="en-US" dirty="0"/>
              <a:t>speakers agree that once they get through the first minute of their presentation, anxiety begins to </a:t>
            </a:r>
            <a:r>
              <a:rPr lang="en-US" dirty="0" smtClean="0"/>
              <a:t>fade.</a:t>
            </a:r>
            <a:endParaRPr lang="en-US" dirty="0"/>
          </a:p>
          <a:p>
            <a:pPr marL="171450" indent="-171450">
              <a:lnSpc>
                <a:spcPct val="110000"/>
              </a:lnSpc>
              <a:spcBef>
                <a:spcPts val="0"/>
              </a:spcBef>
              <a:spcAft>
                <a:spcPts val="600"/>
              </a:spcAft>
              <a:buFontTx/>
              <a:buChar char="-"/>
            </a:pPr>
            <a:r>
              <a:rPr lang="en-US" b="1" dirty="0" smtClean="0">
                <a:solidFill>
                  <a:srgbClr val="800000"/>
                </a:solidFill>
              </a:rPr>
              <a:t>Walk </a:t>
            </a:r>
            <a:r>
              <a:rPr lang="en-US" b="1" dirty="0">
                <a:solidFill>
                  <a:srgbClr val="800000"/>
                </a:solidFill>
              </a:rPr>
              <a:t>around your presentation space</a:t>
            </a:r>
            <a:r>
              <a:rPr lang="en-US" b="1" dirty="0" smtClean="0">
                <a:solidFill>
                  <a:srgbClr val="800000"/>
                </a:solidFill>
              </a:rPr>
              <a:t>. </a:t>
            </a:r>
            <a:r>
              <a:rPr lang="en-US" dirty="0"/>
              <a:t>Although it is tempting to hide behind a presentation lectern, </a:t>
            </a:r>
            <a:r>
              <a:rPr lang="en-US" dirty="0" smtClean="0"/>
              <a:t>slowly </a:t>
            </a:r>
            <a:r>
              <a:rPr lang="en-US" dirty="0"/>
              <a:t>walking around your available presentation space will not only help your audience pay attention to what you are saying, but will also help to calm your nerves and give you the perception that you are having a conversation with </a:t>
            </a:r>
            <a:r>
              <a:rPr lang="en-US" dirty="0" smtClean="0"/>
              <a:t>colleagues.</a:t>
            </a:r>
            <a:endParaRPr lang="en-US" dirty="0"/>
          </a:p>
          <a:p>
            <a:pPr marL="171450" indent="-171450">
              <a:lnSpc>
                <a:spcPct val="110000"/>
              </a:lnSpc>
              <a:spcBef>
                <a:spcPts val="0"/>
              </a:spcBef>
              <a:spcAft>
                <a:spcPts val="600"/>
              </a:spcAft>
              <a:buFontTx/>
              <a:buChar char="-"/>
            </a:pPr>
            <a:r>
              <a:rPr lang="en-US" b="1" dirty="0" smtClean="0">
                <a:solidFill>
                  <a:srgbClr val="800000"/>
                </a:solidFill>
              </a:rPr>
              <a:t>Bring </a:t>
            </a:r>
            <a:r>
              <a:rPr lang="en-US" b="1" dirty="0">
                <a:solidFill>
                  <a:srgbClr val="800000"/>
                </a:solidFill>
              </a:rPr>
              <a:t>a water bottle. </a:t>
            </a:r>
            <a:r>
              <a:rPr lang="en-US" dirty="0" smtClean="0"/>
              <a:t>Presentation </a:t>
            </a:r>
            <a:r>
              <a:rPr lang="en-US" dirty="0"/>
              <a:t>anxiety can easily cause dry mouth</a:t>
            </a:r>
            <a:r>
              <a:rPr lang="en-US" dirty="0" smtClean="0"/>
              <a:t>. </a:t>
            </a:r>
            <a:r>
              <a:rPr lang="en-US" dirty="0"/>
              <a:t>A quick drink every now and then can help you feel better physically.</a:t>
            </a:r>
          </a:p>
          <a:p>
            <a:endParaRPr lang="en-US" dirty="0"/>
          </a:p>
        </p:txBody>
      </p:sp>
      <p:sp>
        <p:nvSpPr>
          <p:cNvPr id="4" name="Slide Number Placeholder 3"/>
          <p:cNvSpPr>
            <a:spLocks noGrp="1"/>
          </p:cNvSpPr>
          <p:nvPr>
            <p:ph type="sldNum" sz="quarter" idx="10"/>
          </p:nvPr>
        </p:nvSpPr>
        <p:spPr/>
        <p:txBody>
          <a:bodyPr/>
          <a:lstStyle/>
          <a:p>
            <a:fld id="{36794139-E67A-4EF4-B464-6A31A9A524A6}" type="slidenum">
              <a:rPr lang="en-US" smtClean="0"/>
              <a:pPr/>
              <a:t>32</a:t>
            </a:fld>
            <a:endParaRPr lang="en-US"/>
          </a:p>
        </p:txBody>
      </p:sp>
    </p:spTree>
    <p:extLst>
      <p:ext uri="{BB962C8B-B14F-4D97-AF65-F5344CB8AC3E}">
        <p14:creationId xmlns:p14="http://schemas.microsoft.com/office/powerpoint/2010/main" val="7619551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lnSpc>
                <a:spcPct val="110000"/>
              </a:lnSpc>
              <a:spcBef>
                <a:spcPts val="0"/>
              </a:spcBef>
              <a:spcAft>
                <a:spcPts val="600"/>
              </a:spcAft>
              <a:buFont typeface="Arial" panose="020B0604020202020204" pitchFamily="34" charset="0"/>
              <a:buNone/>
            </a:pPr>
            <a:r>
              <a:rPr lang="en-US" sz="1200" dirty="0" smtClean="0"/>
              <a:t>Know how to use your keyboard to control your presentation including all shortcuts.</a:t>
            </a:r>
            <a:r>
              <a:rPr lang="en-US" sz="1200" baseline="0" dirty="0" smtClean="0"/>
              <a:t> </a:t>
            </a:r>
            <a:r>
              <a:rPr lang="en-US" sz="1200" dirty="0" smtClean="0"/>
              <a:t>If </a:t>
            </a:r>
            <a:r>
              <a:rPr lang="en-US" sz="1200" dirty="0" smtClean="0"/>
              <a:t>your laptop requires its own power or projection cords (especially for Macs), make sure to bring them.  If you anticipate needing to dim or turn off the lights, figure out how to do this before the talk begins.  Make sure you have a way to keep track of time during the presentation so you can monitor how long your talk is taking.  </a:t>
            </a:r>
          </a:p>
          <a:p>
            <a:endParaRPr lang="en-US" dirty="0"/>
          </a:p>
        </p:txBody>
      </p:sp>
      <p:sp>
        <p:nvSpPr>
          <p:cNvPr id="4" name="Slide Number Placeholder 3"/>
          <p:cNvSpPr>
            <a:spLocks noGrp="1"/>
          </p:cNvSpPr>
          <p:nvPr>
            <p:ph type="sldNum" sz="quarter" idx="10"/>
          </p:nvPr>
        </p:nvSpPr>
        <p:spPr/>
        <p:txBody>
          <a:bodyPr/>
          <a:lstStyle/>
          <a:p>
            <a:fld id="{36794139-E67A-4EF4-B464-6A31A9A524A6}" type="slidenum">
              <a:rPr lang="en-US" smtClean="0"/>
              <a:pPr/>
              <a:t>33</a:t>
            </a:fld>
            <a:endParaRPr lang="en-US"/>
          </a:p>
        </p:txBody>
      </p:sp>
    </p:spTree>
    <p:extLst>
      <p:ext uri="{BB962C8B-B14F-4D97-AF65-F5344CB8AC3E}">
        <p14:creationId xmlns:p14="http://schemas.microsoft.com/office/powerpoint/2010/main" val="28640620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lnSpc>
                <a:spcPct val="110000"/>
              </a:lnSpc>
              <a:spcAft>
                <a:spcPts val="600"/>
              </a:spcAft>
              <a:buFont typeface="Arial" panose="020B0604020202020204" pitchFamily="34" charset="0"/>
              <a:buNone/>
            </a:pPr>
            <a:r>
              <a:rPr lang="en-US" dirty="0"/>
              <a:t>Use a laser pointer sparingly. </a:t>
            </a:r>
            <a:r>
              <a:rPr lang="en-US" dirty="0" smtClean="0"/>
              <a:t>Just </a:t>
            </a:r>
            <a:r>
              <a:rPr lang="en-US" dirty="0"/>
              <a:t>like any highlighting tool, the more you use it, the less your highlighted material stands out.  </a:t>
            </a:r>
            <a:r>
              <a:rPr lang="en-US" dirty="0" err="1" smtClean="0"/>
              <a:t>on’t</a:t>
            </a:r>
            <a:r>
              <a:rPr lang="en-US" dirty="0" smtClean="0"/>
              <a:t> </a:t>
            </a:r>
            <a:r>
              <a:rPr lang="en-US" dirty="0"/>
              <a:t>turn on the laser pointer until it is aimed at the screen, and never aim a laser pointer in the direction of the audience.  Don’t highlight text, and try to leave your pointer on for only a few seconds at most. </a:t>
            </a:r>
            <a:r>
              <a:rPr lang="en-US" dirty="0" smtClean="0"/>
              <a:t>If </a:t>
            </a:r>
            <a:r>
              <a:rPr lang="en-US" dirty="0"/>
              <a:t>you are nervous and you find your hand shaking, rest the hand holding the laser pointer on your other hand—this support will prevent your laser dot from nervously shaking around the </a:t>
            </a:r>
            <a:r>
              <a:rPr lang="en-US" dirty="0" smtClean="0"/>
              <a:t>screen.</a:t>
            </a:r>
          </a:p>
          <a:p>
            <a:pPr marL="0" indent="0">
              <a:lnSpc>
                <a:spcPct val="110000"/>
              </a:lnSpc>
              <a:spcAft>
                <a:spcPts val="600"/>
              </a:spcAft>
              <a:buFont typeface="Arial" panose="020B0604020202020204" pitchFamily="34" charset="0"/>
              <a:buNone/>
            </a:pPr>
            <a:endParaRPr lang="en-US" dirty="0" smtClean="0"/>
          </a:p>
          <a:p>
            <a:pPr marL="0" indent="0">
              <a:lnSpc>
                <a:spcPct val="110000"/>
              </a:lnSpc>
              <a:spcAft>
                <a:spcPts val="600"/>
              </a:spcAft>
              <a:buFont typeface="Arial" panose="020B0604020202020204" pitchFamily="34" charset="0"/>
              <a:buNone/>
            </a:pPr>
            <a:r>
              <a:rPr lang="en-US" dirty="0" smtClean="0"/>
              <a:t>Consider </a:t>
            </a:r>
            <a:r>
              <a:rPr lang="en-US" dirty="0"/>
              <a:t>purchasing a remote slide advancer with laser pointer. </a:t>
            </a:r>
            <a:r>
              <a:rPr lang="en-US" dirty="0" smtClean="0"/>
              <a:t>These </a:t>
            </a:r>
            <a:r>
              <a:rPr lang="en-US" dirty="0"/>
              <a:t>devices are inexpensive and allow you to move around your presentation space, simultaneously advancing slides and highlighting material with your laser pointer.  </a:t>
            </a:r>
          </a:p>
          <a:p>
            <a:endParaRPr lang="en-US" dirty="0"/>
          </a:p>
        </p:txBody>
      </p:sp>
      <p:sp>
        <p:nvSpPr>
          <p:cNvPr id="4" name="Slide Number Placeholder 3"/>
          <p:cNvSpPr>
            <a:spLocks noGrp="1"/>
          </p:cNvSpPr>
          <p:nvPr>
            <p:ph type="sldNum" sz="quarter" idx="10"/>
          </p:nvPr>
        </p:nvSpPr>
        <p:spPr/>
        <p:txBody>
          <a:bodyPr/>
          <a:lstStyle/>
          <a:p>
            <a:fld id="{36794139-E67A-4EF4-B464-6A31A9A524A6}" type="slidenum">
              <a:rPr lang="en-US" smtClean="0"/>
              <a:pPr/>
              <a:t>34</a:t>
            </a:fld>
            <a:endParaRPr lang="en-US"/>
          </a:p>
        </p:txBody>
      </p:sp>
    </p:spTree>
    <p:extLst>
      <p:ext uri="{BB962C8B-B14F-4D97-AF65-F5344CB8AC3E}">
        <p14:creationId xmlns:p14="http://schemas.microsoft.com/office/powerpoint/2010/main" val="22481788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lnSpc>
                <a:spcPct val="110000"/>
              </a:lnSpc>
              <a:spcAft>
                <a:spcPts val="600"/>
              </a:spcAft>
              <a:buFont typeface="Arial" panose="020B0604020202020204" pitchFamily="34" charset="0"/>
              <a:buNone/>
            </a:pPr>
            <a:r>
              <a:rPr lang="en-US" dirty="0"/>
              <a:t>After your talk is over, your final job is to solicit questions from the audience. </a:t>
            </a:r>
            <a:r>
              <a:rPr lang="en-US" dirty="0" smtClean="0"/>
              <a:t>After </a:t>
            </a:r>
            <a:r>
              <a:rPr lang="en-US" dirty="0"/>
              <a:t>receiving a question, consider rephrasing the question in your own words before providing an answer.  Doing so ensures that you correctly interpret the specific question that was asked, as well as making sure that everyone in the audience hears and understands the </a:t>
            </a:r>
            <a:r>
              <a:rPr lang="en-US" dirty="0" smtClean="0"/>
              <a:t>question.</a:t>
            </a:r>
          </a:p>
          <a:p>
            <a:pPr marL="0" indent="0">
              <a:lnSpc>
                <a:spcPct val="110000"/>
              </a:lnSpc>
              <a:spcAft>
                <a:spcPts val="600"/>
              </a:spcAft>
              <a:buFont typeface="Arial" panose="020B0604020202020204" pitchFamily="34" charset="0"/>
              <a:buNone/>
            </a:pPr>
            <a:endParaRPr lang="en-US" dirty="0" smtClean="0"/>
          </a:p>
          <a:p>
            <a:pPr marL="0" indent="0">
              <a:lnSpc>
                <a:spcPct val="110000"/>
              </a:lnSpc>
              <a:spcAft>
                <a:spcPts val="600"/>
              </a:spcAft>
              <a:buFont typeface="Arial" panose="020B0604020202020204" pitchFamily="34" charset="0"/>
              <a:buNone/>
            </a:pPr>
            <a:r>
              <a:rPr lang="en-US" dirty="0" smtClean="0"/>
              <a:t>Prepare </a:t>
            </a:r>
            <a:r>
              <a:rPr lang="en-US" dirty="0"/>
              <a:t>for the possibility that you may face difficult questions from the audience, not necessarily because the questions are difficult to answer, but because of the nature of the questioners.  No matter what, try to remain calm and project confidence. </a:t>
            </a:r>
            <a:r>
              <a:rPr lang="en-US" dirty="0" smtClean="0"/>
              <a:t>It </a:t>
            </a:r>
            <a:r>
              <a:rPr lang="en-US" dirty="0"/>
              <a:t>is okay to say, “I don’t know,” while speculating on an answer.  It is also okay to offer to talk with the questioner after the Q&amp;A session is over.</a:t>
            </a:r>
          </a:p>
          <a:p>
            <a:endParaRPr lang="en-US" dirty="0"/>
          </a:p>
        </p:txBody>
      </p:sp>
      <p:sp>
        <p:nvSpPr>
          <p:cNvPr id="4" name="Slide Number Placeholder 3"/>
          <p:cNvSpPr>
            <a:spLocks noGrp="1"/>
          </p:cNvSpPr>
          <p:nvPr>
            <p:ph type="sldNum" sz="quarter" idx="10"/>
          </p:nvPr>
        </p:nvSpPr>
        <p:spPr/>
        <p:txBody>
          <a:bodyPr/>
          <a:lstStyle/>
          <a:p>
            <a:fld id="{36794139-E67A-4EF4-B464-6A31A9A524A6}" type="slidenum">
              <a:rPr lang="en-US" smtClean="0"/>
              <a:pPr/>
              <a:t>35</a:t>
            </a:fld>
            <a:endParaRPr lang="en-US"/>
          </a:p>
        </p:txBody>
      </p:sp>
    </p:spTree>
    <p:extLst>
      <p:ext uri="{BB962C8B-B14F-4D97-AF65-F5344CB8AC3E}">
        <p14:creationId xmlns:p14="http://schemas.microsoft.com/office/powerpoint/2010/main" val="39355917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lnSpc>
                <a:spcPct val="110000"/>
              </a:lnSpc>
              <a:spcAft>
                <a:spcPts val="600"/>
              </a:spcAft>
              <a:buFont typeface="Arial" panose="020B0604020202020204" pitchFamily="34" charset="0"/>
              <a:buNone/>
            </a:pPr>
            <a:r>
              <a:rPr lang="en-US" dirty="0" smtClean="0"/>
              <a:t>This </a:t>
            </a:r>
            <a:r>
              <a:rPr lang="en-US" dirty="0"/>
              <a:t>presentation was intended to be an introduction to designing effective science presentations.  As you work on presentations, remember to have fun!  </a:t>
            </a:r>
            <a:endParaRPr lang="en-US" dirty="0" smtClean="0"/>
          </a:p>
          <a:p>
            <a:pPr marL="0" indent="0">
              <a:lnSpc>
                <a:spcPct val="110000"/>
              </a:lnSpc>
              <a:spcAft>
                <a:spcPts val="600"/>
              </a:spcAft>
              <a:buFont typeface="Arial" panose="020B0604020202020204" pitchFamily="34" charset="0"/>
              <a:buNone/>
            </a:pPr>
            <a:endParaRPr lang="en-US" dirty="0" smtClean="0"/>
          </a:p>
          <a:p>
            <a:pPr marL="0" indent="0">
              <a:lnSpc>
                <a:spcPct val="110000"/>
              </a:lnSpc>
              <a:spcAft>
                <a:spcPts val="600"/>
              </a:spcAft>
              <a:buFont typeface="Arial" panose="020B0604020202020204" pitchFamily="34" charset="0"/>
              <a:buNone/>
            </a:pPr>
            <a:r>
              <a:rPr lang="en-US" dirty="0" smtClean="0"/>
              <a:t>One </a:t>
            </a:r>
            <a:r>
              <a:rPr lang="en-US" dirty="0"/>
              <a:t>of the most fun aspects about designing and delivering science presentations is that your skills, attitude, and vision continuously evolve. </a:t>
            </a:r>
            <a:r>
              <a:rPr lang="en-US" dirty="0" smtClean="0"/>
              <a:t>Remember </a:t>
            </a:r>
            <a:r>
              <a:rPr lang="en-US" dirty="0"/>
              <a:t>that designing science talks is an art form, and there is no such thing as “the perfect talk.” </a:t>
            </a:r>
            <a:r>
              <a:rPr lang="en-US" dirty="0" smtClean="0"/>
              <a:t>The </a:t>
            </a:r>
            <a:r>
              <a:rPr lang="en-US" dirty="0"/>
              <a:t>audience is on your side and wants you to do a great job. </a:t>
            </a:r>
            <a:r>
              <a:rPr lang="en-US" dirty="0" smtClean="0"/>
              <a:t>Each </a:t>
            </a:r>
            <a:r>
              <a:rPr lang="en-US" dirty="0"/>
              <a:t>presentation you give is another evolution in your development as a presenter, and another experience to learn from for the future.</a:t>
            </a:r>
          </a:p>
          <a:p>
            <a:endParaRPr lang="en-US" dirty="0"/>
          </a:p>
        </p:txBody>
      </p:sp>
      <p:sp>
        <p:nvSpPr>
          <p:cNvPr id="4" name="Slide Number Placeholder 3"/>
          <p:cNvSpPr>
            <a:spLocks noGrp="1"/>
          </p:cNvSpPr>
          <p:nvPr>
            <p:ph type="sldNum" sz="quarter" idx="10"/>
          </p:nvPr>
        </p:nvSpPr>
        <p:spPr/>
        <p:txBody>
          <a:bodyPr/>
          <a:lstStyle/>
          <a:p>
            <a:fld id="{36794139-E67A-4EF4-B464-6A31A9A524A6}" type="slidenum">
              <a:rPr lang="en-US" smtClean="0"/>
              <a:pPr/>
              <a:t>36</a:t>
            </a:fld>
            <a:endParaRPr lang="en-US"/>
          </a:p>
        </p:txBody>
      </p:sp>
    </p:spTree>
    <p:extLst>
      <p:ext uri="{BB962C8B-B14F-4D97-AF65-F5344CB8AC3E}">
        <p14:creationId xmlns:p14="http://schemas.microsoft.com/office/powerpoint/2010/main" val="3421679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following slides will discuss best practices for developing an effective structure and narrative for your scientific presentation. </a:t>
            </a:r>
            <a:endParaRPr lang="en-US" dirty="0"/>
          </a:p>
        </p:txBody>
      </p:sp>
      <p:sp>
        <p:nvSpPr>
          <p:cNvPr id="4" name="Slide Number Placeholder 3"/>
          <p:cNvSpPr>
            <a:spLocks noGrp="1"/>
          </p:cNvSpPr>
          <p:nvPr>
            <p:ph type="sldNum" sz="quarter" idx="10"/>
          </p:nvPr>
        </p:nvSpPr>
        <p:spPr/>
        <p:txBody>
          <a:bodyPr/>
          <a:lstStyle/>
          <a:p>
            <a:fld id="{36794139-E67A-4EF4-B464-6A31A9A524A6}" type="slidenum">
              <a:rPr lang="en-US" smtClean="0"/>
              <a:pPr/>
              <a:t>4</a:t>
            </a:fld>
            <a:endParaRPr lang="en-US"/>
          </a:p>
        </p:txBody>
      </p:sp>
    </p:spTree>
    <p:extLst>
      <p:ext uri="{BB962C8B-B14F-4D97-AF65-F5344CB8AC3E}">
        <p14:creationId xmlns:p14="http://schemas.microsoft.com/office/powerpoint/2010/main" val="1748428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6794139-E67A-4EF4-B464-6A31A9A524A6}" type="slidenum">
              <a:rPr lang="en-US" smtClean="0"/>
              <a:pPr/>
              <a:t>5</a:t>
            </a:fld>
            <a:endParaRPr lang="en-US"/>
          </a:p>
        </p:txBody>
      </p:sp>
      <p:sp>
        <p:nvSpPr>
          <p:cNvPr id="5" name="Content Placeholder 2"/>
          <p:cNvSpPr>
            <a:spLocks noGrp="1"/>
          </p:cNvSpPr>
          <p:nvPr>
            <p:ph type="body" idx="1"/>
          </p:nvPr>
        </p:nvSpPr>
        <p:spPr/>
        <p:txBody>
          <a:bodyPr>
            <a:noAutofit/>
          </a:bodyPr>
          <a:lstStyle/>
          <a:p>
            <a:pPr marL="0" indent="0">
              <a:lnSpc>
                <a:spcPct val="110000"/>
              </a:lnSpc>
              <a:spcBef>
                <a:spcPts val="0"/>
              </a:spcBef>
              <a:spcAft>
                <a:spcPts val="600"/>
              </a:spcAft>
              <a:buNone/>
            </a:pPr>
            <a:r>
              <a:rPr lang="en-US" sz="1200" dirty="0" smtClean="0"/>
              <a:t>A good scientific talk is just like any other good story, with a beginning, middle, and end.  Good talks actually have a lot in common with good action movies</a:t>
            </a:r>
            <a:r>
              <a:rPr lang="mr-IN" sz="1200" dirty="0" smtClean="0"/>
              <a:t>…</a:t>
            </a:r>
            <a:r>
              <a:rPr lang="en-US" sz="1200" dirty="0" smtClean="0"/>
              <a:t> just as a protagonist overcomes obstacles through a series of action scenes, a scientist pursues scientific objectives through a series of experiments.</a:t>
            </a:r>
            <a:endParaRPr lang="en-US" sz="1200" dirty="0"/>
          </a:p>
        </p:txBody>
      </p:sp>
    </p:spTree>
    <p:extLst>
      <p:ext uri="{BB962C8B-B14F-4D97-AF65-F5344CB8AC3E}">
        <p14:creationId xmlns:p14="http://schemas.microsoft.com/office/powerpoint/2010/main" val="3614675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a:t>
            </a:r>
            <a:r>
              <a:rPr lang="en-US" dirty="0" smtClean="0"/>
              <a:t>good</a:t>
            </a:r>
            <a:r>
              <a:rPr lang="en-US" baseline="0" dirty="0" smtClean="0"/>
              <a:t> science talk starts with a general question and becomes progressively more and more specific until the speaker asks a unique scientific question.</a:t>
            </a:r>
            <a:endParaRPr lang="en-US" dirty="0"/>
          </a:p>
        </p:txBody>
      </p:sp>
      <p:sp>
        <p:nvSpPr>
          <p:cNvPr id="4" name="Slide Number Placeholder 3"/>
          <p:cNvSpPr>
            <a:spLocks noGrp="1"/>
          </p:cNvSpPr>
          <p:nvPr>
            <p:ph type="sldNum" sz="quarter" idx="10"/>
          </p:nvPr>
        </p:nvSpPr>
        <p:spPr/>
        <p:txBody>
          <a:bodyPr/>
          <a:lstStyle/>
          <a:p>
            <a:fld id="{36794139-E67A-4EF4-B464-6A31A9A524A6}" type="slidenum">
              <a:rPr lang="en-US" smtClean="0"/>
              <a:pPr/>
              <a:t>6</a:t>
            </a:fld>
            <a:endParaRPr lang="en-US"/>
          </a:p>
        </p:txBody>
      </p:sp>
      <p:pic>
        <p:nvPicPr>
          <p:cNvPr id="5" name="Picture 4" descr="Example2.jpg"/>
          <p:cNvPicPr>
            <a:picLocks noChangeAspect="1"/>
          </p:cNvPicPr>
          <p:nvPr/>
        </p:nvPicPr>
        <p:blipFill>
          <a:blip r:embed="rId3"/>
          <a:stretch>
            <a:fillRect/>
          </a:stretch>
        </p:blipFill>
        <p:spPr>
          <a:xfrm>
            <a:off x="838200" y="4648200"/>
            <a:ext cx="4882896" cy="1499616"/>
          </a:xfrm>
          <a:prstGeom prst="rect">
            <a:avLst/>
          </a:prstGeom>
        </p:spPr>
      </p:pic>
      <p:pic>
        <p:nvPicPr>
          <p:cNvPr id="6" name="Picture 5" descr="Example3.jpg"/>
          <p:cNvPicPr>
            <a:picLocks noChangeAspect="1"/>
          </p:cNvPicPr>
          <p:nvPr/>
        </p:nvPicPr>
        <p:blipFill>
          <a:blip r:embed="rId4"/>
          <a:stretch>
            <a:fillRect/>
          </a:stretch>
        </p:blipFill>
        <p:spPr>
          <a:xfrm>
            <a:off x="838200" y="6248400"/>
            <a:ext cx="4888992" cy="1109472"/>
          </a:xfrm>
          <a:prstGeom prst="rect">
            <a:avLst/>
          </a:prstGeom>
        </p:spPr>
      </p:pic>
    </p:spTree>
    <p:extLst>
      <p:ext uri="{BB962C8B-B14F-4D97-AF65-F5344CB8AC3E}">
        <p14:creationId xmlns:p14="http://schemas.microsoft.com/office/powerpoint/2010/main" val="1820249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good science talk ends by progressing from specific conclusions to more and more general statements, placing results in a broader</a:t>
            </a:r>
            <a:r>
              <a:rPr lang="en-US" baseline="0" dirty="0" smtClean="0"/>
              <a:t> context.</a:t>
            </a:r>
            <a:endParaRPr lang="en-US" dirty="0"/>
          </a:p>
        </p:txBody>
      </p:sp>
      <p:sp>
        <p:nvSpPr>
          <p:cNvPr id="4" name="Slide Number Placeholder 3"/>
          <p:cNvSpPr>
            <a:spLocks noGrp="1"/>
          </p:cNvSpPr>
          <p:nvPr>
            <p:ph type="sldNum" sz="quarter" idx="10"/>
          </p:nvPr>
        </p:nvSpPr>
        <p:spPr/>
        <p:txBody>
          <a:bodyPr/>
          <a:lstStyle/>
          <a:p>
            <a:fld id="{36794139-E67A-4EF4-B464-6A31A9A524A6}" type="slidenum">
              <a:rPr lang="en-US" smtClean="0"/>
              <a:pPr/>
              <a:t>7</a:t>
            </a:fld>
            <a:endParaRPr lang="en-US"/>
          </a:p>
        </p:txBody>
      </p:sp>
      <p:pic>
        <p:nvPicPr>
          <p:cNvPr id="5" name="Picture 4" descr="Example5.jpg"/>
          <p:cNvPicPr>
            <a:picLocks noChangeAspect="1"/>
          </p:cNvPicPr>
          <p:nvPr/>
        </p:nvPicPr>
        <p:blipFill>
          <a:blip r:embed="rId3"/>
          <a:stretch>
            <a:fillRect/>
          </a:stretch>
        </p:blipFill>
        <p:spPr>
          <a:xfrm>
            <a:off x="1371600" y="4724400"/>
            <a:ext cx="4273296" cy="2651760"/>
          </a:xfrm>
          <a:prstGeom prst="rect">
            <a:avLst/>
          </a:prstGeom>
        </p:spPr>
      </p:pic>
    </p:spTree>
    <p:extLst>
      <p:ext uri="{BB962C8B-B14F-4D97-AF65-F5344CB8AC3E}">
        <p14:creationId xmlns:p14="http://schemas.microsoft.com/office/powerpoint/2010/main" val="1550168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6794139-E67A-4EF4-B464-6A31A9A524A6}" type="slidenum">
              <a:rPr lang="en-US" smtClean="0"/>
              <a:pPr/>
              <a:t>8</a:t>
            </a:fld>
            <a:endParaRPr lang="en-US"/>
          </a:p>
        </p:txBody>
      </p:sp>
      <p:sp>
        <p:nvSpPr>
          <p:cNvPr id="5" name="Content Placeholder 2"/>
          <p:cNvSpPr>
            <a:spLocks noGrp="1"/>
          </p:cNvSpPr>
          <p:nvPr>
            <p:ph type="body" idx="1"/>
          </p:nvPr>
        </p:nvSpPr>
        <p:spPr/>
        <p:txBody>
          <a:bodyPr>
            <a:noAutofit/>
          </a:bodyPr>
          <a:lstStyle/>
          <a:p>
            <a:pPr marL="0" indent="0">
              <a:lnSpc>
                <a:spcPct val="110000"/>
              </a:lnSpc>
              <a:spcBef>
                <a:spcPts val="0"/>
              </a:spcBef>
              <a:spcAft>
                <a:spcPts val="600"/>
              </a:spcAft>
              <a:buNone/>
            </a:pPr>
            <a:r>
              <a:rPr lang="en-US" sz="1200" dirty="0" smtClean="0"/>
              <a:t>One of the worst questions that your audience can ask about your presentation is: “Why is this interesting?”  Your audience might think you are smart and hard working, but if they don’t see any value in what you have accomplished or propose to accomplish scientifically, they will think you wasted your time (and theirs).  </a:t>
            </a:r>
          </a:p>
          <a:p>
            <a:pPr marL="0" indent="0">
              <a:lnSpc>
                <a:spcPct val="110000"/>
              </a:lnSpc>
              <a:spcBef>
                <a:spcPts val="0"/>
              </a:spcBef>
              <a:spcAft>
                <a:spcPts val="600"/>
              </a:spcAft>
              <a:buNone/>
            </a:pPr>
            <a:endParaRPr lang="en-US" sz="1200" dirty="0"/>
          </a:p>
          <a:p>
            <a:pPr marL="0" indent="0">
              <a:lnSpc>
                <a:spcPct val="110000"/>
              </a:lnSpc>
              <a:spcBef>
                <a:spcPts val="0"/>
              </a:spcBef>
              <a:spcAft>
                <a:spcPts val="600"/>
              </a:spcAft>
              <a:buNone/>
            </a:pPr>
            <a:r>
              <a:rPr lang="en-US" sz="1200" dirty="0" smtClean="0"/>
              <a:t>Instead, explain how your research may inform the treatment or etiology of a medical disorder.  Describe how your research topic fascinated you as a kid and now you continue to feel like a kid because you get to study this topic as an adult. </a:t>
            </a:r>
            <a:r>
              <a:rPr lang="en-US" sz="1200" dirty="0" smtClean="0"/>
              <a:t>Convey </a:t>
            </a:r>
            <a:r>
              <a:rPr lang="en-US" sz="1200" dirty="0" smtClean="0"/>
              <a:t>the applicability of your research to real-world challenges. </a:t>
            </a:r>
            <a:r>
              <a:rPr lang="en-US" sz="1200" dirty="0" smtClean="0"/>
              <a:t>Explain </a:t>
            </a:r>
            <a:r>
              <a:rPr lang="en-US" sz="1200" dirty="0" smtClean="0"/>
              <a:t>that an aspect of the universe seems strange and mysterious, but the work you are describing is revealing a newfound understanding.  </a:t>
            </a:r>
            <a:endParaRPr lang="en-US" sz="1200" dirty="0"/>
          </a:p>
          <a:p>
            <a:pPr marL="0" indent="0">
              <a:lnSpc>
                <a:spcPct val="110000"/>
              </a:lnSpc>
              <a:spcBef>
                <a:spcPts val="0"/>
              </a:spcBef>
              <a:spcAft>
                <a:spcPts val="600"/>
              </a:spcAft>
              <a:buNone/>
            </a:pPr>
            <a:endParaRPr lang="en-US" sz="1200" dirty="0" smtClean="0"/>
          </a:p>
          <a:p>
            <a:pPr marL="0" indent="0">
              <a:lnSpc>
                <a:spcPct val="110000"/>
              </a:lnSpc>
              <a:spcBef>
                <a:spcPts val="0"/>
              </a:spcBef>
              <a:spcAft>
                <a:spcPts val="600"/>
              </a:spcAft>
              <a:buNone/>
            </a:pPr>
            <a:r>
              <a:rPr lang="en-US" sz="1200" dirty="0" smtClean="0"/>
              <a:t>No matter what, ask yourself why you are interested in the subject in the first place and convey this passion to others.  </a:t>
            </a:r>
            <a:endParaRPr lang="en-US" sz="1200" dirty="0"/>
          </a:p>
        </p:txBody>
      </p:sp>
    </p:spTree>
    <p:extLst>
      <p:ext uri="{BB962C8B-B14F-4D97-AF65-F5344CB8AC3E}">
        <p14:creationId xmlns:p14="http://schemas.microsoft.com/office/powerpoint/2010/main" val="292552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Somewhere near the beginning of your presentation, clearly state your scientific research question and goal/hypothesis.  Don’t hide this information at the bottom of a slide or on a slide with a lot of other text—call attention to it and make sure your audience knows it is a highly important aspect of your talk.</a:t>
            </a:r>
          </a:p>
          <a:p>
            <a:endParaRPr lang="en-US" dirty="0"/>
          </a:p>
        </p:txBody>
      </p:sp>
      <p:sp>
        <p:nvSpPr>
          <p:cNvPr id="4" name="Slide Number Placeholder 3"/>
          <p:cNvSpPr>
            <a:spLocks noGrp="1"/>
          </p:cNvSpPr>
          <p:nvPr>
            <p:ph type="sldNum" sz="quarter" idx="10"/>
          </p:nvPr>
        </p:nvSpPr>
        <p:spPr/>
        <p:txBody>
          <a:bodyPr/>
          <a:lstStyle/>
          <a:p>
            <a:fld id="{36794139-E67A-4EF4-B464-6A31A9A524A6}" type="slidenum">
              <a:rPr lang="en-US" smtClean="0"/>
              <a:pPr/>
              <a:t>9</a:t>
            </a:fld>
            <a:endParaRPr lang="en-US"/>
          </a:p>
        </p:txBody>
      </p:sp>
    </p:spTree>
    <p:extLst>
      <p:ext uri="{BB962C8B-B14F-4D97-AF65-F5344CB8AC3E}">
        <p14:creationId xmlns:p14="http://schemas.microsoft.com/office/powerpoint/2010/main" val="9386623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2365732"/>
            <a:ext cx="6400800" cy="688975"/>
          </a:xfrm>
        </p:spPr>
        <p:txBody>
          <a:bodyPr lIns="0" tIns="0" rIns="0" bIns="0" anchor="t" anchorCtr="0">
            <a:normAutofit/>
          </a:bodyPr>
          <a:lstStyle>
            <a:lvl1pPr algn="l">
              <a:defRPr sz="3600" b="1" baseline="0">
                <a:solidFill>
                  <a:srgbClr val="782327"/>
                </a:solidFill>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457200" y="3219218"/>
            <a:ext cx="3352800" cy="381000"/>
          </a:xfrm>
        </p:spPr>
        <p:txBody>
          <a:bodyPr lIns="0" tIns="0" rIns="0" bIns="0">
            <a:normAutofit/>
          </a:bodyPr>
          <a:lstStyle>
            <a:lvl1pPr marL="0" indent="0" algn="l">
              <a:buNone/>
              <a:defRPr sz="2600">
                <a:solidFill>
                  <a:srgbClr val="104B7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Sub-Title</a:t>
            </a:r>
            <a:endParaRPr lang="en-US" dirty="0"/>
          </a:p>
        </p:txBody>
      </p:sp>
      <p:cxnSp>
        <p:nvCxnSpPr>
          <p:cNvPr id="9" name="Straight Connector 8"/>
          <p:cNvCxnSpPr/>
          <p:nvPr userDrawn="1"/>
        </p:nvCxnSpPr>
        <p:spPr>
          <a:xfrm>
            <a:off x="0" y="3066818"/>
            <a:ext cx="6858000" cy="0"/>
          </a:xfrm>
          <a:prstGeom prst="line">
            <a:avLst/>
          </a:prstGeom>
          <a:ln>
            <a:solidFill>
              <a:srgbClr val="8C8D8E"/>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94921" y="5943600"/>
            <a:ext cx="2133600" cy="706954"/>
          </a:xfrm>
          <a:prstGeom prst="rect">
            <a:avLst/>
          </a:prstGeom>
        </p:spPr>
      </p:pic>
      <p:sp>
        <p:nvSpPr>
          <p:cNvPr id="12" name="Rectangle 11"/>
          <p:cNvSpPr/>
          <p:nvPr userDrawn="1"/>
        </p:nvSpPr>
        <p:spPr>
          <a:xfrm>
            <a:off x="6858000" y="0"/>
            <a:ext cx="2286000" cy="228600"/>
          </a:xfrm>
          <a:prstGeom prst="rect">
            <a:avLst/>
          </a:prstGeom>
          <a:solidFill>
            <a:srgbClr val="10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0"/>
            <a:ext cx="6858000" cy="228600"/>
          </a:xfrm>
          <a:prstGeom prst="rect">
            <a:avLst/>
          </a:prstGeom>
          <a:solidFill>
            <a:srgbClr val="8C8D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5440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685800"/>
            <a:ext cx="5334000" cy="457200"/>
          </a:xfrm>
        </p:spPr>
        <p:txBody>
          <a:bodyPr lIns="0" tIns="0" rIns="0" bIns="0" anchor="t" anchorCtr="0">
            <a:normAutofit/>
          </a:bodyPr>
          <a:lstStyle>
            <a:lvl1pPr algn="l">
              <a:defRPr sz="3000" b="1" baseline="0">
                <a:solidFill>
                  <a:srgbClr val="782327"/>
                </a:solidFill>
              </a:defRPr>
            </a:lvl1pPr>
          </a:lstStyle>
          <a:p>
            <a:r>
              <a:rPr lang="en-US" dirty="0" smtClean="0"/>
              <a:t>Page Header Goes Here</a:t>
            </a:r>
            <a:endParaRPr lang="en-US" dirty="0"/>
          </a:p>
        </p:txBody>
      </p:sp>
      <p:sp>
        <p:nvSpPr>
          <p:cNvPr id="3" name="Content Placeholder 2"/>
          <p:cNvSpPr>
            <a:spLocks noGrp="1"/>
          </p:cNvSpPr>
          <p:nvPr>
            <p:ph idx="1"/>
          </p:nvPr>
        </p:nvSpPr>
        <p:spPr>
          <a:xfrm>
            <a:off x="457200" y="1447800"/>
            <a:ext cx="5949656" cy="4268714"/>
          </a:xfrm>
        </p:spPr>
        <p:txBody>
          <a:bodyPr lIns="0" tIns="0" rIns="0" bIns="0"/>
          <a:lstStyle>
            <a:lvl1pPr>
              <a:defRPr sz="1800"/>
            </a:lvl1pPr>
            <a:lvl2pPr>
              <a:defRPr sz="1600"/>
            </a:lvl2pPr>
            <a:lvl3pPr>
              <a:defRPr sz="1400"/>
            </a:lvl3pPr>
            <a:lvl4pPr>
              <a:defRPr sz="12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4"/>
            <a:endParaRPr lang="en-US" dirty="0" smtClean="0"/>
          </a:p>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4"/>
            <a:endParaRPr lang="en-US" dirty="0"/>
          </a:p>
        </p:txBody>
      </p:sp>
      <p:sp>
        <p:nvSpPr>
          <p:cNvPr id="4" name="Date Placeholder 3"/>
          <p:cNvSpPr>
            <a:spLocks noGrp="1"/>
          </p:cNvSpPr>
          <p:nvPr>
            <p:ph type="dt" sz="half" idx="10"/>
          </p:nvPr>
        </p:nvSpPr>
        <p:spPr>
          <a:xfrm>
            <a:off x="457200" y="6178546"/>
            <a:ext cx="747814" cy="365125"/>
          </a:xfrm>
        </p:spPr>
        <p:txBody>
          <a:bodyPr lIns="0" tIns="0" rIns="0" bIns="0" anchor="ctr" anchorCtr="1"/>
          <a:lstStyle>
            <a:lvl1pPr>
              <a:defRPr sz="1000">
                <a:solidFill>
                  <a:srgbClr val="104B7D"/>
                </a:solidFill>
              </a:defRPr>
            </a:lvl1pPr>
          </a:lstStyle>
          <a:p>
            <a:fld id="{7AC8F8A5-565C-440D-8A3A-954D6E5CABA0}" type="datetimeFigureOut">
              <a:rPr lang="en-US" smtClean="0"/>
              <a:pPr/>
              <a:t>3/14/2018</a:t>
            </a:fld>
            <a:endParaRPr lang="en-US" dirty="0"/>
          </a:p>
        </p:txBody>
      </p:sp>
      <p:sp>
        <p:nvSpPr>
          <p:cNvPr id="5" name="Footer Placeholder 4"/>
          <p:cNvSpPr>
            <a:spLocks noGrp="1"/>
          </p:cNvSpPr>
          <p:nvPr>
            <p:ph type="ftr" sz="quarter" idx="11"/>
          </p:nvPr>
        </p:nvSpPr>
        <p:spPr>
          <a:xfrm>
            <a:off x="2391834" y="6178546"/>
            <a:ext cx="2895600" cy="365125"/>
          </a:xfrm>
        </p:spPr>
        <p:txBody>
          <a:bodyPr/>
          <a:lstStyle>
            <a:lvl1pPr>
              <a:defRPr sz="1000">
                <a:solidFill>
                  <a:srgbClr val="104B7D"/>
                </a:solidFill>
              </a:defRPr>
            </a:lvl1pPr>
          </a:lstStyle>
          <a:p>
            <a:endParaRPr lang="en-US" dirty="0"/>
          </a:p>
        </p:txBody>
      </p:sp>
      <p:sp>
        <p:nvSpPr>
          <p:cNvPr id="6" name="Slide Number Placeholder 5"/>
          <p:cNvSpPr>
            <a:spLocks noGrp="1"/>
          </p:cNvSpPr>
          <p:nvPr>
            <p:ph type="sldNum" sz="quarter" idx="12"/>
          </p:nvPr>
        </p:nvSpPr>
        <p:spPr>
          <a:xfrm>
            <a:off x="6262303" y="6178546"/>
            <a:ext cx="383747" cy="365125"/>
          </a:xfrm>
        </p:spPr>
        <p:txBody>
          <a:bodyPr/>
          <a:lstStyle>
            <a:lvl1pPr>
              <a:defRPr sz="1000">
                <a:solidFill>
                  <a:srgbClr val="104B7D"/>
                </a:solidFill>
              </a:defRPr>
            </a:lvl1pPr>
          </a:lstStyle>
          <a:p>
            <a:fld id="{6EF34631-1888-451B-ACCB-16E012616A5A}" type="slidenum">
              <a:rPr lang="en-US" smtClean="0"/>
              <a:pPr/>
              <a:t>‹#›</a:t>
            </a:fld>
            <a:endParaRPr lang="en-US" dirty="0"/>
          </a:p>
        </p:txBody>
      </p:sp>
      <p:cxnSp>
        <p:nvCxnSpPr>
          <p:cNvPr id="9" name="Straight Connector 8"/>
          <p:cNvCxnSpPr/>
          <p:nvPr userDrawn="1"/>
        </p:nvCxnSpPr>
        <p:spPr>
          <a:xfrm>
            <a:off x="0" y="1295400"/>
            <a:ext cx="6400800" cy="0"/>
          </a:xfrm>
          <a:prstGeom prst="line">
            <a:avLst/>
          </a:prstGeom>
          <a:ln>
            <a:solidFill>
              <a:srgbClr val="8C8D8E"/>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13340" y="6096000"/>
            <a:ext cx="1600200" cy="530216"/>
          </a:xfrm>
          <a:prstGeom prst="rect">
            <a:avLst/>
          </a:prstGeom>
        </p:spPr>
      </p:pic>
      <p:sp>
        <p:nvSpPr>
          <p:cNvPr id="14" name="Rectangle 13"/>
          <p:cNvSpPr/>
          <p:nvPr userDrawn="1"/>
        </p:nvSpPr>
        <p:spPr>
          <a:xfrm>
            <a:off x="6858000" y="0"/>
            <a:ext cx="2286000" cy="228600"/>
          </a:xfrm>
          <a:prstGeom prst="rect">
            <a:avLst/>
          </a:prstGeom>
          <a:solidFill>
            <a:srgbClr val="10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0" y="0"/>
            <a:ext cx="6858000" cy="228600"/>
          </a:xfrm>
          <a:prstGeom prst="rect">
            <a:avLst/>
          </a:prstGeom>
          <a:solidFill>
            <a:srgbClr val="8C8D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994006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47800"/>
            <a:ext cx="5943600" cy="4268714"/>
          </a:xfrm>
        </p:spPr>
        <p:txBody>
          <a:bodyPr lIns="0" tIns="0" rIns="0" bIns="0"/>
          <a:lstStyle>
            <a:lvl1pPr>
              <a:defRPr sz="1800"/>
            </a:lvl1pPr>
            <a:lvl2pPr>
              <a:defRPr sz="1600"/>
            </a:lvl2pPr>
            <a:lvl3pPr>
              <a:defRPr sz="1400"/>
            </a:lvl3pPr>
            <a:lvl4pPr>
              <a:defRPr sz="1200"/>
            </a:lvl4pPr>
            <a:lvl5pPr>
              <a:defRPr sz="1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1"/>
          <p:cNvSpPr>
            <a:spLocks noGrp="1"/>
          </p:cNvSpPr>
          <p:nvPr>
            <p:ph type="title" hasCustomPrompt="1"/>
          </p:nvPr>
        </p:nvSpPr>
        <p:spPr>
          <a:xfrm>
            <a:off x="457200" y="685800"/>
            <a:ext cx="5334000" cy="457200"/>
          </a:xfrm>
        </p:spPr>
        <p:txBody>
          <a:bodyPr lIns="0" tIns="0" rIns="0" bIns="0" anchor="t" anchorCtr="0">
            <a:normAutofit/>
          </a:bodyPr>
          <a:lstStyle>
            <a:lvl1pPr algn="l">
              <a:defRPr sz="3000" b="1" baseline="0">
                <a:solidFill>
                  <a:srgbClr val="782327"/>
                </a:solidFill>
              </a:defRPr>
            </a:lvl1pPr>
          </a:lstStyle>
          <a:p>
            <a:r>
              <a:rPr lang="en-US" dirty="0" smtClean="0"/>
              <a:t>Page Header Goes Here</a:t>
            </a:r>
            <a:endParaRPr lang="en-US" dirty="0"/>
          </a:p>
        </p:txBody>
      </p:sp>
      <p:sp>
        <p:nvSpPr>
          <p:cNvPr id="17" name="Content Placeholder 2"/>
          <p:cNvSpPr>
            <a:spLocks noGrp="1"/>
          </p:cNvSpPr>
          <p:nvPr>
            <p:ph sz="half" idx="13" hasCustomPrompt="1"/>
          </p:nvPr>
        </p:nvSpPr>
        <p:spPr>
          <a:xfrm>
            <a:off x="6846646" y="1453856"/>
            <a:ext cx="1905000" cy="1138458"/>
          </a:xfrm>
          <a:solidFill>
            <a:schemeClr val="accent3"/>
          </a:solidFill>
        </p:spPr>
        <p:txBody>
          <a:bodyPr lIns="0" tIns="0" rIns="0" bIns="0" anchor="t" anchorCtr="1"/>
          <a:lstStyle>
            <a:lvl1pPr marL="0" indent="0" algn="ctr">
              <a:buNone/>
              <a:defRPr sz="1800"/>
            </a:lvl1pPr>
            <a:lvl2pPr>
              <a:defRPr sz="1600"/>
            </a:lvl2pPr>
            <a:lvl3pPr>
              <a:defRPr sz="1400"/>
            </a:lvl3pPr>
            <a:lvl4pPr>
              <a:defRPr sz="1200"/>
            </a:lvl4pPr>
            <a:lvl5pPr>
              <a:defRPr sz="1000"/>
            </a:lvl5pPr>
            <a:lvl6pPr>
              <a:defRPr sz="1800"/>
            </a:lvl6pPr>
            <a:lvl7pPr>
              <a:defRPr sz="1800"/>
            </a:lvl7pPr>
            <a:lvl8pPr>
              <a:defRPr sz="1800"/>
            </a:lvl8pPr>
            <a:lvl9pPr>
              <a:defRPr sz="1800"/>
            </a:lvl9pPr>
          </a:lstStyle>
          <a:p>
            <a:pPr lvl="0"/>
            <a:r>
              <a:rPr lang="en-US" dirty="0" smtClean="0"/>
              <a:t/>
            </a:r>
            <a:br>
              <a:rPr lang="en-US" dirty="0" smtClean="0"/>
            </a:br>
            <a:r>
              <a:rPr lang="en-US" dirty="0" smtClean="0"/>
              <a:t>Image Here</a:t>
            </a:r>
            <a:endParaRPr lang="en-US" dirty="0"/>
          </a:p>
        </p:txBody>
      </p:sp>
      <p:sp>
        <p:nvSpPr>
          <p:cNvPr id="18" name="Content Placeholder 2"/>
          <p:cNvSpPr>
            <a:spLocks noGrp="1"/>
          </p:cNvSpPr>
          <p:nvPr>
            <p:ph sz="half" idx="14" hasCustomPrompt="1"/>
          </p:nvPr>
        </p:nvSpPr>
        <p:spPr>
          <a:xfrm>
            <a:off x="6846646" y="3125714"/>
            <a:ext cx="1905000" cy="1447800"/>
          </a:xfrm>
          <a:solidFill>
            <a:schemeClr val="accent3"/>
          </a:solidFill>
        </p:spPr>
        <p:txBody>
          <a:bodyPr lIns="0" tIns="0" rIns="0" bIns="0" anchor="t" anchorCtr="1"/>
          <a:lstStyle>
            <a:lvl1pPr marL="0" indent="0" algn="ctr">
              <a:buNone/>
              <a:defRPr sz="1800"/>
            </a:lvl1pPr>
            <a:lvl2pPr>
              <a:defRPr sz="1600"/>
            </a:lvl2pPr>
            <a:lvl3pPr>
              <a:defRPr sz="1400"/>
            </a:lvl3pPr>
            <a:lvl4pPr>
              <a:defRPr sz="1200"/>
            </a:lvl4pPr>
            <a:lvl5pPr>
              <a:defRPr sz="1000"/>
            </a:lvl5pPr>
            <a:lvl6pPr>
              <a:defRPr sz="1800"/>
            </a:lvl6pPr>
            <a:lvl7pPr>
              <a:defRPr sz="1800"/>
            </a:lvl7pPr>
            <a:lvl8pPr>
              <a:defRPr sz="1800"/>
            </a:lvl8pPr>
            <a:lvl9pPr>
              <a:defRPr sz="1800"/>
            </a:lvl9pPr>
          </a:lstStyle>
          <a:p>
            <a:pPr lvl="0"/>
            <a:r>
              <a:rPr lang="en-US" dirty="0" smtClean="0"/>
              <a:t/>
            </a:r>
            <a:br>
              <a:rPr lang="en-US" dirty="0" smtClean="0"/>
            </a:br>
            <a:r>
              <a:rPr lang="en-US" dirty="0" smtClean="0"/>
              <a:t>Image Here</a:t>
            </a:r>
            <a:endParaRPr lang="en-US" dirty="0"/>
          </a:p>
        </p:txBody>
      </p:sp>
      <p:sp>
        <p:nvSpPr>
          <p:cNvPr id="20" name="Rectangle 19"/>
          <p:cNvSpPr/>
          <p:nvPr userDrawn="1"/>
        </p:nvSpPr>
        <p:spPr>
          <a:xfrm>
            <a:off x="6858000" y="0"/>
            <a:ext cx="2286000" cy="228600"/>
          </a:xfrm>
          <a:prstGeom prst="rect">
            <a:avLst/>
          </a:prstGeom>
          <a:solidFill>
            <a:srgbClr val="10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0" y="0"/>
            <a:ext cx="6858000" cy="228600"/>
          </a:xfrm>
          <a:prstGeom prst="rect">
            <a:avLst/>
          </a:prstGeom>
          <a:solidFill>
            <a:srgbClr val="8C8D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p:cNvSpPr>
            <a:spLocks noGrp="1"/>
          </p:cNvSpPr>
          <p:nvPr>
            <p:ph type="dt" sz="half" idx="10"/>
          </p:nvPr>
        </p:nvSpPr>
        <p:spPr>
          <a:xfrm>
            <a:off x="457200" y="6178546"/>
            <a:ext cx="747814" cy="365125"/>
          </a:xfrm>
        </p:spPr>
        <p:txBody>
          <a:bodyPr lIns="0" tIns="0" rIns="0" bIns="0" anchor="ctr" anchorCtr="1"/>
          <a:lstStyle>
            <a:lvl1pPr>
              <a:defRPr sz="1000">
                <a:solidFill>
                  <a:srgbClr val="104B7D"/>
                </a:solidFill>
              </a:defRPr>
            </a:lvl1pPr>
          </a:lstStyle>
          <a:p>
            <a:fld id="{7AC8F8A5-565C-440D-8A3A-954D6E5CABA0}" type="datetimeFigureOut">
              <a:rPr lang="en-US" smtClean="0"/>
              <a:pPr/>
              <a:t>3/14/2018</a:t>
            </a:fld>
            <a:endParaRPr lang="en-US" dirty="0"/>
          </a:p>
        </p:txBody>
      </p:sp>
      <p:sp>
        <p:nvSpPr>
          <p:cNvPr id="25" name="Footer Placeholder 4"/>
          <p:cNvSpPr>
            <a:spLocks noGrp="1"/>
          </p:cNvSpPr>
          <p:nvPr>
            <p:ph type="ftr" sz="quarter" idx="11"/>
          </p:nvPr>
        </p:nvSpPr>
        <p:spPr>
          <a:xfrm>
            <a:off x="2391834" y="6178546"/>
            <a:ext cx="2895600" cy="365125"/>
          </a:xfrm>
        </p:spPr>
        <p:txBody>
          <a:bodyPr/>
          <a:lstStyle>
            <a:lvl1pPr>
              <a:defRPr sz="1000">
                <a:solidFill>
                  <a:srgbClr val="104B7D"/>
                </a:solidFill>
              </a:defRPr>
            </a:lvl1pPr>
          </a:lstStyle>
          <a:p>
            <a:endParaRPr lang="en-US" dirty="0"/>
          </a:p>
        </p:txBody>
      </p:sp>
      <p:cxnSp>
        <p:nvCxnSpPr>
          <p:cNvPr id="28" name="Straight Connector 27"/>
          <p:cNvCxnSpPr/>
          <p:nvPr userDrawn="1"/>
        </p:nvCxnSpPr>
        <p:spPr>
          <a:xfrm>
            <a:off x="0" y="1295400"/>
            <a:ext cx="6400800" cy="0"/>
          </a:xfrm>
          <a:prstGeom prst="line">
            <a:avLst/>
          </a:prstGeom>
          <a:ln>
            <a:solidFill>
              <a:srgbClr val="8C8D8E"/>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13340" y="6096000"/>
            <a:ext cx="1600200" cy="530216"/>
          </a:xfrm>
          <a:prstGeom prst="rect">
            <a:avLst/>
          </a:prstGeom>
        </p:spPr>
      </p:pic>
      <p:sp>
        <p:nvSpPr>
          <p:cNvPr id="15" name="Slide Number Placeholder 5"/>
          <p:cNvSpPr>
            <a:spLocks noGrp="1"/>
          </p:cNvSpPr>
          <p:nvPr>
            <p:ph type="sldNum" sz="quarter" idx="12"/>
          </p:nvPr>
        </p:nvSpPr>
        <p:spPr>
          <a:xfrm>
            <a:off x="6262303" y="6178546"/>
            <a:ext cx="383747" cy="365125"/>
          </a:xfrm>
        </p:spPr>
        <p:txBody>
          <a:bodyPr/>
          <a:lstStyle>
            <a:lvl1pPr>
              <a:defRPr sz="1000">
                <a:solidFill>
                  <a:srgbClr val="104B7D"/>
                </a:solidFill>
              </a:defRPr>
            </a:lvl1pPr>
          </a:lstStyle>
          <a:p>
            <a:fld id="{6EF34631-1888-451B-ACCB-16E012616A5A}" type="slidenum">
              <a:rPr lang="en-US" smtClean="0"/>
              <a:pPr/>
              <a:t>‹#›</a:t>
            </a:fld>
            <a:endParaRPr lang="en-US" dirty="0"/>
          </a:p>
        </p:txBody>
      </p:sp>
    </p:spTree>
    <p:extLst>
      <p:ext uri="{BB962C8B-B14F-4D97-AF65-F5344CB8AC3E}">
        <p14:creationId xmlns:p14="http://schemas.microsoft.com/office/powerpoint/2010/main" val="3198619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with Sideba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0" y="1447799"/>
            <a:ext cx="2057400" cy="1047119"/>
          </a:xfrm>
          <a:solidFill>
            <a:srgbClr val="104B7D"/>
          </a:solidFill>
        </p:spPr>
        <p:txBody>
          <a:bodyPr lIns="182880" tIns="182880" rIns="182880" bIns="182880" anchor="t" anchorCtr="0">
            <a:normAutofit/>
          </a:bodyPr>
          <a:lstStyle>
            <a:lvl1pPr algn="l">
              <a:defRPr sz="1200" b="1" baseline="0">
                <a:solidFill>
                  <a:schemeClr val="bg1"/>
                </a:solidFill>
              </a:defRPr>
            </a:lvl1pPr>
          </a:lstStyle>
          <a:p>
            <a:r>
              <a:rPr lang="en-US" dirty="0" smtClean="0"/>
              <a:t>Sidebar Header Here</a:t>
            </a:r>
            <a:br>
              <a:rPr lang="en-US" dirty="0" smtClean="0"/>
            </a:br>
            <a:r>
              <a:rPr lang="en-US" dirty="0" smtClean="0"/>
              <a:t>Sidebar Header Here</a:t>
            </a:r>
            <a:br>
              <a:rPr lang="en-US" dirty="0" smtClean="0"/>
            </a:br>
            <a:r>
              <a:rPr lang="en-US" dirty="0" smtClean="0"/>
              <a:t>Sidebar Header Here</a:t>
            </a:r>
            <a:br>
              <a:rPr lang="en-US" dirty="0" smtClean="0"/>
            </a:br>
            <a:r>
              <a:rPr lang="en-US" dirty="0" smtClean="0"/>
              <a:t>Sidebar Header Here</a:t>
            </a:r>
            <a:endParaRPr lang="en-US" dirty="0"/>
          </a:p>
        </p:txBody>
      </p:sp>
      <p:sp>
        <p:nvSpPr>
          <p:cNvPr id="4" name="Text Placeholder 3"/>
          <p:cNvSpPr>
            <a:spLocks noGrp="1"/>
          </p:cNvSpPr>
          <p:nvPr>
            <p:ph type="body" sz="half" idx="2" hasCustomPrompt="1"/>
          </p:nvPr>
        </p:nvSpPr>
        <p:spPr>
          <a:xfrm>
            <a:off x="6858000" y="2556991"/>
            <a:ext cx="2057399" cy="2778021"/>
          </a:xfrm>
          <a:ln>
            <a:solidFill>
              <a:srgbClr val="104B7D"/>
            </a:solidFill>
          </a:ln>
        </p:spPr>
        <p:txBody>
          <a:bodyPr lIns="182880" tIns="182880" rIns="182880" bIns="182880">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9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Sidebar Content Sidebar Content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Sidebar Content Sidebar Content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Sidebar Content Sidebar Content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Sidebar Content Sidebar Content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Sidebar Content Sidebar Content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Sidebar Content Sidebar Content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Sidebar Content Sidebar Content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Sidebar Content Sidebar Content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Sidebar Content Sidebar Content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Sidebar Content Sidebar Content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Sidebar Content Sidebar Content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Sidebar Content Sidebar Content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Sidebar Content Sidebar Content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Sidebar Content Sidebar Content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Sidebar Content Sidebar Content</a:t>
            </a:r>
          </a:p>
        </p:txBody>
      </p:sp>
      <p:sp>
        <p:nvSpPr>
          <p:cNvPr id="11" name="Content Placeholder 2"/>
          <p:cNvSpPr>
            <a:spLocks noGrp="1"/>
          </p:cNvSpPr>
          <p:nvPr>
            <p:ph sz="half" idx="1"/>
          </p:nvPr>
        </p:nvSpPr>
        <p:spPr>
          <a:xfrm>
            <a:off x="457200" y="1446286"/>
            <a:ext cx="5949656" cy="4270228"/>
          </a:xfrm>
        </p:spPr>
        <p:txBody>
          <a:bodyPr lIns="0" tIns="0" rIns="0" bIns="0"/>
          <a:lstStyle>
            <a:lvl1pPr>
              <a:defRPr sz="1800"/>
            </a:lvl1pPr>
            <a:lvl2pPr>
              <a:defRPr sz="1600"/>
            </a:lvl2pPr>
            <a:lvl3pPr>
              <a:defRPr sz="1400"/>
            </a:lvl3pPr>
            <a:lvl4pPr>
              <a:defRPr sz="1200"/>
            </a:lvl4pPr>
            <a:lvl5pPr>
              <a:defRPr sz="1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4"/>
            <a:endParaRPr lang="en-US" dirty="0"/>
          </a:p>
        </p:txBody>
      </p:sp>
      <p:sp>
        <p:nvSpPr>
          <p:cNvPr id="12" name="Rectangle 11"/>
          <p:cNvSpPr/>
          <p:nvPr userDrawn="1"/>
        </p:nvSpPr>
        <p:spPr>
          <a:xfrm>
            <a:off x="6858000" y="0"/>
            <a:ext cx="2286000" cy="228600"/>
          </a:xfrm>
          <a:prstGeom prst="rect">
            <a:avLst/>
          </a:prstGeom>
          <a:solidFill>
            <a:srgbClr val="10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0"/>
            <a:ext cx="6858000" cy="228600"/>
          </a:xfrm>
          <a:prstGeom prst="rect">
            <a:avLst/>
          </a:prstGeom>
          <a:solidFill>
            <a:srgbClr val="8C8D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ate Placeholder 3"/>
          <p:cNvSpPr>
            <a:spLocks noGrp="1"/>
          </p:cNvSpPr>
          <p:nvPr>
            <p:ph type="dt" sz="half" idx="10"/>
          </p:nvPr>
        </p:nvSpPr>
        <p:spPr>
          <a:xfrm>
            <a:off x="457200" y="6178546"/>
            <a:ext cx="747814" cy="365125"/>
          </a:xfrm>
        </p:spPr>
        <p:txBody>
          <a:bodyPr lIns="0" tIns="0" rIns="0" bIns="0" anchor="ctr" anchorCtr="1"/>
          <a:lstStyle>
            <a:lvl1pPr>
              <a:defRPr sz="1000">
                <a:solidFill>
                  <a:srgbClr val="104B7D"/>
                </a:solidFill>
              </a:defRPr>
            </a:lvl1pPr>
          </a:lstStyle>
          <a:p>
            <a:fld id="{7AC8F8A5-565C-440D-8A3A-954D6E5CABA0}" type="datetimeFigureOut">
              <a:rPr lang="en-US" smtClean="0"/>
              <a:pPr/>
              <a:t>3/14/2018</a:t>
            </a:fld>
            <a:endParaRPr lang="en-US" dirty="0"/>
          </a:p>
        </p:txBody>
      </p:sp>
      <p:sp>
        <p:nvSpPr>
          <p:cNvPr id="15" name="Footer Placeholder 4"/>
          <p:cNvSpPr>
            <a:spLocks noGrp="1"/>
          </p:cNvSpPr>
          <p:nvPr>
            <p:ph type="ftr" sz="quarter" idx="11"/>
          </p:nvPr>
        </p:nvSpPr>
        <p:spPr>
          <a:xfrm>
            <a:off x="2391834" y="6178546"/>
            <a:ext cx="2895600" cy="365125"/>
          </a:xfrm>
        </p:spPr>
        <p:txBody>
          <a:bodyPr/>
          <a:lstStyle>
            <a:lvl1pPr>
              <a:defRPr sz="1000">
                <a:solidFill>
                  <a:srgbClr val="104B7D"/>
                </a:solidFill>
              </a:defRPr>
            </a:lvl1pPr>
          </a:lstStyle>
          <a:p>
            <a:endParaRPr lang="en-US" dirty="0"/>
          </a:p>
        </p:txBody>
      </p:sp>
      <p:cxnSp>
        <p:nvCxnSpPr>
          <p:cNvPr id="24" name="Straight Connector 23"/>
          <p:cNvCxnSpPr/>
          <p:nvPr userDrawn="1"/>
        </p:nvCxnSpPr>
        <p:spPr>
          <a:xfrm>
            <a:off x="0" y="1295400"/>
            <a:ext cx="6400800" cy="0"/>
          </a:xfrm>
          <a:prstGeom prst="line">
            <a:avLst/>
          </a:prstGeom>
          <a:ln>
            <a:solidFill>
              <a:srgbClr val="8C8D8E"/>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13340" y="6096000"/>
            <a:ext cx="1600200" cy="530216"/>
          </a:xfrm>
          <a:prstGeom prst="rect">
            <a:avLst/>
          </a:prstGeom>
        </p:spPr>
      </p:pic>
      <p:sp>
        <p:nvSpPr>
          <p:cNvPr id="17" name="Slide Number Placeholder 5"/>
          <p:cNvSpPr>
            <a:spLocks noGrp="1"/>
          </p:cNvSpPr>
          <p:nvPr>
            <p:ph type="sldNum" sz="quarter" idx="12"/>
          </p:nvPr>
        </p:nvSpPr>
        <p:spPr>
          <a:xfrm>
            <a:off x="6262303" y="6178546"/>
            <a:ext cx="383747" cy="365125"/>
          </a:xfrm>
        </p:spPr>
        <p:txBody>
          <a:bodyPr/>
          <a:lstStyle>
            <a:lvl1pPr>
              <a:defRPr sz="1000">
                <a:solidFill>
                  <a:srgbClr val="104B7D"/>
                </a:solidFill>
              </a:defRPr>
            </a:lvl1pPr>
          </a:lstStyle>
          <a:p>
            <a:fld id="{6EF34631-1888-451B-ACCB-16E012616A5A}" type="slidenum">
              <a:rPr lang="en-US" smtClean="0"/>
              <a:pPr/>
              <a:t>‹#›</a:t>
            </a:fld>
            <a:endParaRPr lang="en-US" dirty="0"/>
          </a:p>
        </p:txBody>
      </p:sp>
    </p:spTree>
    <p:extLst>
      <p:ext uri="{BB962C8B-B14F-4D97-AF65-F5344CB8AC3E}">
        <p14:creationId xmlns:p14="http://schemas.microsoft.com/office/powerpoint/2010/main" val="3704039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7200" y="2362200"/>
            <a:ext cx="6400800" cy="688975"/>
          </a:xfrm>
        </p:spPr>
        <p:txBody>
          <a:bodyPr lIns="0" tIns="0" rIns="0" bIns="0" anchor="t" anchorCtr="0">
            <a:normAutofit/>
          </a:bodyPr>
          <a:lstStyle>
            <a:lvl1pPr algn="l">
              <a:defRPr sz="3600" b="1" baseline="0">
                <a:solidFill>
                  <a:srgbClr val="782327"/>
                </a:solidFill>
              </a:defRPr>
            </a:lvl1pPr>
          </a:lstStyle>
          <a:p>
            <a:r>
              <a:rPr lang="en-US" dirty="0" smtClean="0"/>
              <a:t>Divider Slide Title</a:t>
            </a:r>
            <a:endParaRPr lang="en-US" dirty="0"/>
          </a:p>
        </p:txBody>
      </p:sp>
      <p:cxnSp>
        <p:nvCxnSpPr>
          <p:cNvPr id="8" name="Straight Connector 7"/>
          <p:cNvCxnSpPr/>
          <p:nvPr userDrawn="1"/>
        </p:nvCxnSpPr>
        <p:spPr>
          <a:xfrm>
            <a:off x="0" y="3063286"/>
            <a:ext cx="6858000" cy="0"/>
          </a:xfrm>
          <a:prstGeom prst="line">
            <a:avLst/>
          </a:prstGeom>
          <a:ln>
            <a:solidFill>
              <a:srgbClr val="8C8D8E"/>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6858000" y="0"/>
            <a:ext cx="2286000" cy="228600"/>
          </a:xfrm>
          <a:prstGeom prst="rect">
            <a:avLst/>
          </a:prstGeom>
          <a:solidFill>
            <a:srgbClr val="10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0"/>
            <a:ext cx="6858000" cy="228600"/>
          </a:xfrm>
          <a:prstGeom prst="rect">
            <a:avLst/>
          </a:prstGeom>
          <a:solidFill>
            <a:srgbClr val="8C8D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94921" y="5943600"/>
            <a:ext cx="2133600" cy="706954"/>
          </a:xfrm>
          <a:prstGeom prst="rect">
            <a:avLst/>
          </a:prstGeom>
        </p:spPr>
      </p:pic>
    </p:spTree>
    <p:extLst>
      <p:ext uri="{BB962C8B-B14F-4D97-AF65-F5344CB8AC3E}">
        <p14:creationId xmlns:p14="http://schemas.microsoft.com/office/powerpoint/2010/main" val="43852938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C8F8A5-565C-440D-8A3A-954D6E5CABA0}" type="datetimeFigureOut">
              <a:rPr lang="en-US" smtClean="0"/>
              <a:pPr/>
              <a:t>3/14/2018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F34631-1888-451B-ACCB-16E012616A5A}" type="slidenum">
              <a:rPr lang="en-US" smtClean="0"/>
              <a:pPr/>
              <a:t>‹#›</a:t>
            </a:fld>
            <a:endParaRPr lang="en-US"/>
          </a:p>
        </p:txBody>
      </p:sp>
    </p:spTree>
    <p:extLst>
      <p:ext uri="{BB962C8B-B14F-4D97-AF65-F5344CB8AC3E}">
        <p14:creationId xmlns:p14="http://schemas.microsoft.com/office/powerpoint/2010/main" val="7411495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6" r:id="rId4"/>
    <p:sldLayoutId id="2147483657"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jHhp6xlrDZAhUphuAKHW8sA-EQjRwIBw&amp;url=http://www.businessinsider.com/8-tips-for-great-powerpoint-presentations-2015-1&amp;psig=AOvVaw0Gmlj_EYgSM0L0txASrk2H&amp;ust=1519067711987269"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iZmI72k7DZAhXFm-AKHSsfBxMQjRwIBw&amp;url=http://worldartsme.com/q-amp-a-clipart.html&amp;psig=AOvVaw1FnrkCOTMggSD7NovvfuKa&amp;ust=1519067044892236"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365732"/>
            <a:ext cx="8229600" cy="688975"/>
          </a:xfrm>
        </p:spPr>
        <p:txBody>
          <a:bodyPr>
            <a:noAutofit/>
          </a:bodyPr>
          <a:lstStyle/>
          <a:p>
            <a:r>
              <a:rPr lang="en-US" sz="3200" dirty="0" smtClean="0"/>
              <a:t>Designing Effective Science Presentations</a:t>
            </a:r>
            <a:endParaRPr lang="en-US" sz="3200" dirty="0"/>
          </a:p>
        </p:txBody>
      </p:sp>
      <p:sp>
        <p:nvSpPr>
          <p:cNvPr id="3" name="Subtitle 2"/>
          <p:cNvSpPr>
            <a:spLocks noGrp="1"/>
          </p:cNvSpPr>
          <p:nvPr>
            <p:ph type="subTitle" idx="1"/>
          </p:nvPr>
        </p:nvSpPr>
        <p:spPr>
          <a:xfrm>
            <a:off x="838200" y="3200400"/>
            <a:ext cx="7315200" cy="381000"/>
          </a:xfrm>
        </p:spPr>
        <p:txBody>
          <a:bodyPr>
            <a:normAutofit lnSpcReduction="10000"/>
          </a:bodyPr>
          <a:lstStyle/>
          <a:p>
            <a:r>
              <a:rPr lang="en-US" dirty="0" smtClean="0"/>
              <a:t>Narrative, Visual Aids, and Delivery Skills</a:t>
            </a:r>
            <a:endParaRPr lang="en-US" dirty="0"/>
          </a:p>
        </p:txBody>
      </p:sp>
    </p:spTree>
    <p:extLst>
      <p:ext uri="{BB962C8B-B14F-4D97-AF65-F5344CB8AC3E}">
        <p14:creationId xmlns:p14="http://schemas.microsoft.com/office/powerpoint/2010/main" val="3582442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382000" cy="457200"/>
          </a:xfrm>
        </p:spPr>
        <p:txBody>
          <a:bodyPr>
            <a:noAutofit/>
          </a:bodyPr>
          <a:lstStyle/>
          <a:p>
            <a:r>
              <a:rPr lang="en-US" dirty="0" smtClean="0"/>
              <a:t>Break up detailed information into chunks</a:t>
            </a:r>
            <a:endParaRPr lang="en-US" dirty="0"/>
          </a:p>
        </p:txBody>
      </p:sp>
      <p:sp>
        <p:nvSpPr>
          <p:cNvPr id="3" name="Content Placeholder 2"/>
          <p:cNvSpPr>
            <a:spLocks noGrp="1"/>
          </p:cNvSpPr>
          <p:nvPr>
            <p:ph idx="1"/>
          </p:nvPr>
        </p:nvSpPr>
        <p:spPr>
          <a:xfrm>
            <a:off x="685800" y="1905000"/>
            <a:ext cx="3276600" cy="1066800"/>
          </a:xfrm>
        </p:spPr>
        <p:txBody>
          <a:bodyPr>
            <a:noAutofit/>
          </a:bodyPr>
          <a:lstStyle/>
          <a:p>
            <a:pPr marL="0" indent="0">
              <a:lnSpc>
                <a:spcPct val="110000"/>
              </a:lnSpc>
              <a:spcBef>
                <a:spcPts val="0"/>
              </a:spcBef>
              <a:spcAft>
                <a:spcPts val="600"/>
              </a:spcAft>
              <a:buNone/>
            </a:pPr>
            <a:r>
              <a:rPr lang="en-US" dirty="0" smtClean="0"/>
              <a:t>The percentage of your audience paying attention will steadily decrease over time</a:t>
            </a:r>
          </a:p>
          <a:p>
            <a:pPr marL="0" indent="0">
              <a:lnSpc>
                <a:spcPct val="110000"/>
              </a:lnSpc>
              <a:spcBef>
                <a:spcPts val="0"/>
              </a:spcBef>
              <a:spcAft>
                <a:spcPts val="600"/>
              </a:spcAft>
              <a:buNone/>
            </a:pPr>
            <a:endParaRPr lang="en-US" dirty="0" smtClean="0"/>
          </a:p>
          <a:p>
            <a:pPr marL="0" indent="0">
              <a:lnSpc>
                <a:spcPct val="110000"/>
              </a:lnSpc>
              <a:spcBef>
                <a:spcPts val="0"/>
              </a:spcBef>
              <a:spcAft>
                <a:spcPts val="600"/>
              </a:spcAft>
              <a:buNone/>
            </a:pPr>
            <a:endParaRPr lang="en-US" dirty="0"/>
          </a:p>
          <a:p>
            <a:pPr marL="0" indent="0">
              <a:lnSpc>
                <a:spcPct val="110000"/>
              </a:lnSpc>
              <a:spcBef>
                <a:spcPts val="0"/>
              </a:spcBef>
              <a:spcAft>
                <a:spcPts val="600"/>
              </a:spcAft>
              <a:buNone/>
            </a:pPr>
            <a:endParaRPr lang="en-US" dirty="0" smtClean="0"/>
          </a:p>
          <a:p>
            <a:pPr marL="0" indent="0">
              <a:lnSpc>
                <a:spcPct val="110000"/>
              </a:lnSpc>
              <a:spcBef>
                <a:spcPts val="0"/>
              </a:spcBef>
              <a:spcAft>
                <a:spcPts val="600"/>
              </a:spcAft>
              <a:buNone/>
            </a:pPr>
            <a:endParaRPr lang="en-US" dirty="0"/>
          </a:p>
          <a:p>
            <a:pPr marL="0" indent="0">
              <a:lnSpc>
                <a:spcPct val="110000"/>
              </a:lnSpc>
              <a:spcBef>
                <a:spcPts val="0"/>
              </a:spcBef>
              <a:spcAft>
                <a:spcPts val="600"/>
              </a:spcAft>
              <a:buNone/>
            </a:pPr>
            <a:endParaRPr lang="en-US" dirty="0" smtClean="0"/>
          </a:p>
          <a:p>
            <a:pPr marL="0" indent="0">
              <a:lnSpc>
                <a:spcPct val="110000"/>
              </a:lnSpc>
              <a:spcBef>
                <a:spcPts val="0"/>
              </a:spcBef>
              <a:spcAft>
                <a:spcPts val="600"/>
              </a:spcAft>
              <a:buNone/>
            </a:pPr>
            <a:endParaRPr lang="en-US" dirty="0" smtClean="0"/>
          </a:p>
          <a:p>
            <a:pPr marL="0" indent="0">
              <a:lnSpc>
                <a:spcPct val="110000"/>
              </a:lnSpc>
              <a:spcBef>
                <a:spcPts val="0"/>
              </a:spcBef>
              <a:spcAft>
                <a:spcPts val="600"/>
              </a:spcAft>
              <a:buNone/>
            </a:pPr>
            <a:endParaRPr lang="en-US" dirty="0"/>
          </a:p>
          <a:p>
            <a:pPr marL="0" indent="0">
              <a:lnSpc>
                <a:spcPct val="110000"/>
              </a:lnSpc>
              <a:spcBef>
                <a:spcPts val="0"/>
              </a:spcBef>
              <a:spcAft>
                <a:spcPts val="600"/>
              </a:spcAft>
              <a:buNone/>
            </a:pPr>
            <a:endParaRPr lang="en-US" dirty="0" smtClean="0"/>
          </a:p>
        </p:txBody>
      </p:sp>
      <p:pic>
        <p:nvPicPr>
          <p:cNvPr id="5" name="Picture 4" descr="Macintosh HD:Users:carterme:Desktop:handout 6.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200" y="1447800"/>
            <a:ext cx="3568700" cy="2362200"/>
          </a:xfrm>
          <a:prstGeom prst="rect">
            <a:avLst/>
          </a:prstGeom>
          <a:noFill/>
          <a:ln>
            <a:noFill/>
          </a:ln>
        </p:spPr>
      </p:pic>
      <p:pic>
        <p:nvPicPr>
          <p:cNvPr id="7" name="Picture 6" descr="Macintosh HD:Users:carterme:Desktop:Handout 5.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67000" y="4038600"/>
            <a:ext cx="6477000" cy="2057400"/>
          </a:xfrm>
          <a:prstGeom prst="rect">
            <a:avLst/>
          </a:prstGeom>
          <a:noFill/>
          <a:ln>
            <a:noFill/>
          </a:ln>
        </p:spPr>
      </p:pic>
      <p:sp>
        <p:nvSpPr>
          <p:cNvPr id="6" name="TextBox 5"/>
          <p:cNvSpPr txBox="1"/>
          <p:nvPr/>
        </p:nvSpPr>
        <p:spPr>
          <a:xfrm>
            <a:off x="228600" y="4038600"/>
            <a:ext cx="2362200" cy="2579168"/>
          </a:xfrm>
          <a:prstGeom prst="rect">
            <a:avLst/>
          </a:prstGeom>
          <a:noFill/>
        </p:spPr>
        <p:txBody>
          <a:bodyPr wrap="square" rtlCol="0">
            <a:spAutoFit/>
          </a:bodyPr>
          <a:lstStyle/>
          <a:p>
            <a:pPr>
              <a:lnSpc>
                <a:spcPct val="110000"/>
              </a:lnSpc>
              <a:spcAft>
                <a:spcPts val="600"/>
              </a:spcAft>
            </a:pPr>
            <a:r>
              <a:rPr lang="en-US" dirty="0" smtClean="0"/>
              <a:t>Occasionally “come up for air,” during your presentation summarizing what you have said and asking if there are any questions </a:t>
            </a:r>
          </a:p>
          <a:p>
            <a:endParaRPr lang="en-US" dirty="0"/>
          </a:p>
        </p:txBody>
      </p:sp>
    </p:spTree>
    <p:extLst>
      <p:ext uri="{BB962C8B-B14F-4D97-AF65-F5344CB8AC3E}">
        <p14:creationId xmlns:p14="http://schemas.microsoft.com/office/powerpoint/2010/main" val="11436490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523" y="381000"/>
            <a:ext cx="8382000" cy="457200"/>
          </a:xfrm>
        </p:spPr>
        <p:txBody>
          <a:bodyPr>
            <a:noAutofit/>
          </a:bodyPr>
          <a:lstStyle/>
          <a:p>
            <a:r>
              <a:rPr lang="en-US" dirty="0" smtClean="0"/>
              <a:t>Unite sections of a talk </a:t>
            </a:r>
            <a:r>
              <a:rPr lang="en-US" dirty="0" smtClean="0"/>
              <a:t>using</a:t>
            </a:r>
            <a:br>
              <a:rPr lang="en-US" dirty="0" smtClean="0"/>
            </a:br>
            <a:r>
              <a:rPr lang="en-US" dirty="0" smtClean="0"/>
              <a:t>a </a:t>
            </a:r>
            <a:r>
              <a:rPr lang="en-US" dirty="0" smtClean="0"/>
              <a:t>“home slide”</a:t>
            </a:r>
            <a:endParaRPr lang="en-US" dirty="0"/>
          </a:p>
        </p:txBody>
      </p:sp>
      <p:pic>
        <p:nvPicPr>
          <p:cNvPr id="5" name="Picture 4" descr="Macintosh HD:Users:carterme:Desktop:handout 8.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625" y="1447800"/>
            <a:ext cx="8458200" cy="5181600"/>
          </a:xfrm>
          <a:prstGeom prst="rect">
            <a:avLst/>
          </a:prstGeom>
          <a:noFill/>
          <a:ln>
            <a:noFill/>
          </a:ln>
        </p:spPr>
      </p:pic>
    </p:spTree>
    <p:extLst>
      <p:ext uri="{BB962C8B-B14F-4D97-AF65-F5344CB8AC3E}">
        <p14:creationId xmlns:p14="http://schemas.microsoft.com/office/powerpoint/2010/main" val="11436490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762000"/>
            <a:ext cx="8382000" cy="457200"/>
          </a:xfrm>
        </p:spPr>
        <p:txBody>
          <a:bodyPr>
            <a:noAutofit/>
          </a:bodyPr>
          <a:lstStyle/>
          <a:p>
            <a:r>
              <a:rPr lang="en-US" dirty="0" smtClean="0"/>
              <a:t>Tell a story for each result</a:t>
            </a:r>
            <a:endParaRPr lang="en-US" dirty="0"/>
          </a:p>
        </p:txBody>
      </p:sp>
      <p:sp>
        <p:nvSpPr>
          <p:cNvPr id="3" name="Content Placeholder 2"/>
          <p:cNvSpPr>
            <a:spLocks noGrp="1"/>
          </p:cNvSpPr>
          <p:nvPr>
            <p:ph idx="1"/>
          </p:nvPr>
        </p:nvSpPr>
        <p:spPr>
          <a:xfrm>
            <a:off x="266700" y="1447800"/>
            <a:ext cx="7848600" cy="4953000"/>
          </a:xfrm>
        </p:spPr>
        <p:txBody>
          <a:bodyPr>
            <a:noAutofit/>
          </a:bodyPr>
          <a:lstStyle/>
          <a:p>
            <a:pPr marL="0" indent="0">
              <a:lnSpc>
                <a:spcPct val="110000"/>
              </a:lnSpc>
              <a:spcBef>
                <a:spcPts val="0"/>
              </a:spcBef>
              <a:spcAft>
                <a:spcPts val="600"/>
              </a:spcAft>
              <a:buNone/>
            </a:pPr>
            <a:r>
              <a:rPr lang="en-US" dirty="0" smtClean="0"/>
              <a:t>For every result (e.g. graph, table, chart), </a:t>
            </a:r>
            <a:r>
              <a:rPr lang="en-US" dirty="0" smtClean="0"/>
              <a:t>narrate</a:t>
            </a:r>
            <a:r>
              <a:rPr lang="en-US" dirty="0" smtClean="0"/>
              <a:t> </a:t>
            </a:r>
            <a:r>
              <a:rPr lang="en-US" dirty="0" smtClean="0"/>
              <a:t>a brief rationale, statement of methods, explanation, and </a:t>
            </a:r>
            <a:r>
              <a:rPr lang="en-US" dirty="0" smtClean="0"/>
              <a:t>conclusion</a:t>
            </a:r>
            <a:r>
              <a:rPr lang="en-US" dirty="0" smtClean="0"/>
              <a:t>, like the examples below: </a:t>
            </a:r>
            <a:endParaRPr lang="en-US" dirty="0" smtClean="0"/>
          </a:p>
          <a:p>
            <a:pPr marL="0" indent="0">
              <a:lnSpc>
                <a:spcPct val="110000"/>
              </a:lnSpc>
              <a:spcBef>
                <a:spcPts val="0"/>
              </a:spcBef>
              <a:spcAft>
                <a:spcPts val="600"/>
              </a:spcAft>
              <a:buNone/>
            </a:pPr>
            <a:endParaRPr lang="en-US" sz="1000" dirty="0"/>
          </a:p>
          <a:p>
            <a:pPr marL="0" indent="0">
              <a:lnSpc>
                <a:spcPct val="110000"/>
              </a:lnSpc>
              <a:spcBef>
                <a:spcPts val="0"/>
              </a:spcBef>
              <a:spcAft>
                <a:spcPts val="600"/>
              </a:spcAft>
              <a:buNone/>
            </a:pPr>
            <a:r>
              <a:rPr lang="en-US" sz="1600" i="1" dirty="0" smtClean="0"/>
              <a:t>“Next, we wondered whether FOXO3 directly binds to the NPY promoter.  To test this hypothesis, we used a chromatin </a:t>
            </a:r>
            <a:r>
              <a:rPr lang="en-US" sz="1600" i="1" dirty="0" err="1" smtClean="0"/>
              <a:t>immunoprecipitation</a:t>
            </a:r>
            <a:r>
              <a:rPr lang="en-US" sz="1600" i="1" dirty="0" smtClean="0"/>
              <a:t> assay.  This assay involves using an antibody to bind to and purify a protein of interest (in this case, FOXO3), then uses PCR techniques to amplify any DNA that is bound to the protein.  We found that the NPY promoter was indeed bound to FOXO3, supporting our hypothesis that FOXO3 binds and interacts with the NPY promoter.”</a:t>
            </a:r>
          </a:p>
          <a:p>
            <a:pPr marL="0" indent="0">
              <a:lnSpc>
                <a:spcPct val="110000"/>
              </a:lnSpc>
              <a:spcBef>
                <a:spcPts val="0"/>
              </a:spcBef>
              <a:spcAft>
                <a:spcPts val="600"/>
              </a:spcAft>
              <a:buNone/>
            </a:pPr>
            <a:endParaRPr lang="en-US" sz="1000" i="1" dirty="0"/>
          </a:p>
          <a:p>
            <a:pPr marL="0" indent="0">
              <a:lnSpc>
                <a:spcPct val="110000"/>
              </a:lnSpc>
              <a:spcBef>
                <a:spcPts val="0"/>
              </a:spcBef>
              <a:spcAft>
                <a:spcPts val="600"/>
              </a:spcAft>
              <a:buNone/>
            </a:pPr>
            <a:r>
              <a:rPr lang="en-US" sz="1600" i="1" dirty="0" smtClean="0"/>
              <a:t>“Now that we know that FOXO3 binds to the NPY promoter, we wanted to determine whether FOXO3 could directly activate transcription of the NPY gene.  To test this hypothesis, we used a luciferase assay.  This assay is used to determine whether a transcription factor (in this case, FOXO3), activates transcription of a gene by using a bright yellow luciferase gene reporter.  We found an increase in luciferase expression in conditions when FOXO3 was present compared to conditions when FOXO3 was absent , supporting our hypothesis that FOXO3 directly activates  NPY transcription.” </a:t>
            </a:r>
            <a:endParaRPr lang="en-US" sz="1600" i="1" dirty="0"/>
          </a:p>
        </p:txBody>
      </p:sp>
    </p:spTree>
    <p:extLst>
      <p:ext uri="{BB962C8B-B14F-4D97-AF65-F5344CB8AC3E}">
        <p14:creationId xmlns:p14="http://schemas.microsoft.com/office/powerpoint/2010/main" val="11436490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382000" cy="457200"/>
          </a:xfrm>
        </p:spPr>
        <p:txBody>
          <a:bodyPr>
            <a:noAutofit/>
          </a:bodyPr>
          <a:lstStyle/>
          <a:p>
            <a:r>
              <a:rPr lang="en-US" dirty="0" smtClean="0"/>
              <a:t>Deliberately emphasize 1-3 </a:t>
            </a:r>
            <a:r>
              <a:rPr lang="en-US" dirty="0"/>
              <a:t/>
            </a:r>
            <a:br>
              <a:rPr lang="en-US" dirty="0"/>
            </a:br>
            <a:r>
              <a:rPr lang="en-US" dirty="0" smtClean="0"/>
              <a:t>take-home </a:t>
            </a:r>
            <a:r>
              <a:rPr lang="en-US" dirty="0" smtClean="0"/>
              <a:t>messages</a:t>
            </a:r>
            <a:endParaRPr lang="en-US" dirty="0"/>
          </a:p>
        </p:txBody>
      </p:sp>
      <p:pic>
        <p:nvPicPr>
          <p:cNvPr id="5" name="Picture 4" descr="Macintosh HD:Users:carterme:Desktop:handout 10.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754" y="2275573"/>
            <a:ext cx="8839200" cy="2340928"/>
          </a:xfrm>
          <a:prstGeom prst="rect">
            <a:avLst/>
          </a:prstGeom>
          <a:noFill/>
          <a:ln>
            <a:noFill/>
          </a:ln>
        </p:spPr>
      </p:pic>
    </p:spTree>
    <p:extLst>
      <p:ext uri="{BB962C8B-B14F-4D97-AF65-F5344CB8AC3E}">
        <p14:creationId xmlns:p14="http://schemas.microsoft.com/office/powerpoint/2010/main" val="11436490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196" y="304800"/>
            <a:ext cx="8382000" cy="457200"/>
          </a:xfrm>
        </p:spPr>
        <p:txBody>
          <a:bodyPr>
            <a:noAutofit/>
          </a:bodyPr>
          <a:lstStyle/>
          <a:p>
            <a:r>
              <a:rPr lang="en-US" dirty="0" smtClean="0"/>
              <a:t>End your talk with a summary </a:t>
            </a:r>
            <a:r>
              <a:rPr lang="en-US" dirty="0" smtClean="0"/>
              <a:t/>
            </a:r>
            <a:br>
              <a:rPr lang="en-US" dirty="0" smtClean="0"/>
            </a:br>
            <a:r>
              <a:rPr lang="en-US" dirty="0" smtClean="0"/>
              <a:t>diagram</a:t>
            </a:r>
            <a:endParaRPr lang="en-US" dirty="0"/>
          </a:p>
        </p:txBody>
      </p:sp>
      <p:pic>
        <p:nvPicPr>
          <p:cNvPr id="5" name="Picture 4" descr="Macintosh HD:Users:carterme:Desktop:handout 9.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5440" y="1597794"/>
            <a:ext cx="5757512" cy="4315810"/>
          </a:xfrm>
          <a:prstGeom prst="rect">
            <a:avLst/>
          </a:prstGeom>
          <a:noFill/>
          <a:ln>
            <a:noFill/>
          </a:ln>
        </p:spPr>
      </p:pic>
    </p:spTree>
    <p:extLst>
      <p:ext uri="{BB962C8B-B14F-4D97-AF65-F5344CB8AC3E}">
        <p14:creationId xmlns:p14="http://schemas.microsoft.com/office/powerpoint/2010/main" val="11436490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6400800" cy="457200"/>
          </a:xfrm>
        </p:spPr>
        <p:txBody>
          <a:bodyPr>
            <a:noAutofit/>
          </a:bodyPr>
          <a:lstStyle/>
          <a:p>
            <a:r>
              <a:rPr lang="en-US" dirty="0" smtClean="0"/>
              <a:t>The three elements of a scientific presentation </a:t>
            </a:r>
            <a:endParaRPr lang="en-US" dirty="0"/>
          </a:p>
        </p:txBody>
      </p:sp>
      <p:sp>
        <p:nvSpPr>
          <p:cNvPr id="3" name="Content Placeholder 2"/>
          <p:cNvSpPr>
            <a:spLocks noGrp="1"/>
          </p:cNvSpPr>
          <p:nvPr>
            <p:ph idx="1"/>
          </p:nvPr>
        </p:nvSpPr>
        <p:spPr>
          <a:xfrm>
            <a:off x="457200" y="1524000"/>
            <a:ext cx="7315200" cy="4953000"/>
          </a:xfrm>
        </p:spPr>
        <p:txBody>
          <a:bodyPr>
            <a:noAutofit/>
          </a:bodyPr>
          <a:lstStyle/>
          <a:p>
            <a:pPr marL="857250" lvl="1" indent="-457200">
              <a:lnSpc>
                <a:spcPct val="110000"/>
              </a:lnSpc>
              <a:spcBef>
                <a:spcPts val="0"/>
              </a:spcBef>
              <a:spcAft>
                <a:spcPts val="600"/>
              </a:spcAft>
              <a:buFont typeface="+mj-lt"/>
              <a:buAutoNum type="arabicPeriod"/>
            </a:pPr>
            <a:r>
              <a:rPr lang="en-US" sz="2400" dirty="0" smtClean="0"/>
              <a:t>Structure/narrative</a:t>
            </a:r>
            <a:endParaRPr lang="en-US" sz="2400" dirty="0" smtClean="0"/>
          </a:p>
          <a:p>
            <a:pPr marL="857250" lvl="1" indent="-457200">
              <a:lnSpc>
                <a:spcPct val="110000"/>
              </a:lnSpc>
              <a:spcBef>
                <a:spcPts val="0"/>
              </a:spcBef>
              <a:spcAft>
                <a:spcPts val="600"/>
              </a:spcAft>
              <a:buNone/>
            </a:pPr>
            <a:endParaRPr lang="en-US" sz="2400" dirty="0" smtClean="0"/>
          </a:p>
          <a:p>
            <a:pPr marL="857250" lvl="1" indent="-457200">
              <a:lnSpc>
                <a:spcPct val="110000"/>
              </a:lnSpc>
              <a:spcBef>
                <a:spcPts val="0"/>
              </a:spcBef>
              <a:spcAft>
                <a:spcPts val="600"/>
              </a:spcAft>
              <a:buNone/>
            </a:pPr>
            <a:r>
              <a:rPr lang="en-US" sz="2400" b="1" dirty="0" smtClean="0">
                <a:solidFill>
                  <a:srgbClr val="782327"/>
                </a:solidFill>
              </a:rPr>
              <a:t>2.  Visual aids (slides)</a:t>
            </a:r>
          </a:p>
          <a:p>
            <a:pPr marL="857250" lvl="1" indent="-457200">
              <a:lnSpc>
                <a:spcPct val="110000"/>
              </a:lnSpc>
              <a:spcBef>
                <a:spcPts val="0"/>
              </a:spcBef>
              <a:spcAft>
                <a:spcPts val="600"/>
              </a:spcAft>
              <a:buNone/>
            </a:pPr>
            <a:endParaRPr lang="en-US" sz="2400" dirty="0" smtClean="0"/>
          </a:p>
          <a:p>
            <a:pPr marL="857250" lvl="1" indent="-457200">
              <a:lnSpc>
                <a:spcPct val="110000"/>
              </a:lnSpc>
              <a:spcBef>
                <a:spcPts val="0"/>
              </a:spcBef>
              <a:spcAft>
                <a:spcPts val="600"/>
              </a:spcAft>
              <a:buNone/>
            </a:pPr>
            <a:r>
              <a:rPr lang="en-US" sz="2400" dirty="0" smtClean="0"/>
              <a:t>3.  Delivery of the presentation</a:t>
            </a:r>
          </a:p>
          <a:p>
            <a:pPr marL="0" indent="0">
              <a:lnSpc>
                <a:spcPct val="110000"/>
              </a:lnSpc>
              <a:spcBef>
                <a:spcPts val="0"/>
              </a:spcBef>
              <a:spcAft>
                <a:spcPts val="600"/>
              </a:spcAft>
              <a:buNone/>
            </a:pPr>
            <a:endParaRPr lang="en-US" sz="1200" dirty="0" smtClean="0"/>
          </a:p>
          <a:p>
            <a:pPr marL="0" indent="0">
              <a:lnSpc>
                <a:spcPct val="110000"/>
              </a:lnSpc>
              <a:spcBef>
                <a:spcPts val="0"/>
              </a:spcBef>
              <a:spcAft>
                <a:spcPts val="600"/>
              </a:spcAft>
              <a:buNone/>
            </a:pPr>
            <a:endParaRPr lang="en-US" sz="1200" dirty="0"/>
          </a:p>
        </p:txBody>
      </p:sp>
    </p:spTree>
    <p:extLst>
      <p:ext uri="{BB962C8B-B14F-4D97-AF65-F5344CB8AC3E}">
        <p14:creationId xmlns:p14="http://schemas.microsoft.com/office/powerpoint/2010/main" val="366397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382000" cy="457200"/>
          </a:xfrm>
        </p:spPr>
        <p:txBody>
          <a:bodyPr>
            <a:noAutofit/>
          </a:bodyPr>
          <a:lstStyle/>
          <a:p>
            <a:r>
              <a:rPr lang="en-US" dirty="0" smtClean="0"/>
              <a:t>Choose slide backgrounds to </a:t>
            </a:r>
            <a:r>
              <a:rPr lang="en-US" dirty="0" smtClean="0"/>
              <a:t/>
            </a:r>
            <a:br>
              <a:rPr lang="en-US" dirty="0" smtClean="0"/>
            </a:br>
            <a:r>
              <a:rPr lang="en-US" dirty="0" smtClean="0"/>
              <a:t>optimize </a:t>
            </a:r>
            <a:r>
              <a:rPr lang="en-US" dirty="0" smtClean="0"/>
              <a:t>foreground content</a:t>
            </a:r>
            <a:endParaRPr lang="en-US" dirty="0"/>
          </a:p>
        </p:txBody>
      </p:sp>
      <p:sp>
        <p:nvSpPr>
          <p:cNvPr id="3" name="Content Placeholder 2"/>
          <p:cNvSpPr>
            <a:spLocks noGrp="1"/>
          </p:cNvSpPr>
          <p:nvPr>
            <p:ph idx="1"/>
          </p:nvPr>
        </p:nvSpPr>
        <p:spPr>
          <a:xfrm>
            <a:off x="5943600" y="1676400"/>
            <a:ext cx="2743200" cy="1752600"/>
          </a:xfrm>
        </p:spPr>
        <p:txBody>
          <a:bodyPr>
            <a:noAutofit/>
          </a:bodyPr>
          <a:lstStyle/>
          <a:p>
            <a:pPr marL="0" indent="0">
              <a:lnSpc>
                <a:spcPct val="110000"/>
              </a:lnSpc>
              <a:spcBef>
                <a:spcPts val="0"/>
              </a:spcBef>
              <a:spcAft>
                <a:spcPts val="600"/>
              </a:spcAft>
            </a:pPr>
            <a:r>
              <a:rPr lang="en-US" dirty="0" smtClean="0"/>
              <a:t>  Use backgrounds that lack visual </a:t>
            </a:r>
            <a:r>
              <a:rPr lang="en-US" dirty="0" smtClean="0"/>
              <a:t>content</a:t>
            </a:r>
          </a:p>
          <a:p>
            <a:pPr marL="0" indent="0">
              <a:lnSpc>
                <a:spcPct val="110000"/>
              </a:lnSpc>
              <a:spcBef>
                <a:spcPts val="0"/>
              </a:spcBef>
              <a:spcAft>
                <a:spcPts val="600"/>
              </a:spcAft>
            </a:pPr>
            <a:endParaRPr lang="en-US" dirty="0" smtClean="0"/>
          </a:p>
          <a:p>
            <a:pPr marL="0" indent="0">
              <a:lnSpc>
                <a:spcPct val="110000"/>
              </a:lnSpc>
              <a:spcBef>
                <a:spcPts val="0"/>
              </a:spcBef>
              <a:spcAft>
                <a:spcPts val="600"/>
              </a:spcAft>
            </a:pPr>
            <a:r>
              <a:rPr lang="en-US" dirty="0" smtClean="0"/>
              <a:t>  Use a white slide background in a relatively small room (such as a small classroom) </a:t>
            </a:r>
            <a:endParaRPr lang="en-US" dirty="0" smtClean="0"/>
          </a:p>
          <a:p>
            <a:pPr marL="0" indent="0">
              <a:lnSpc>
                <a:spcPct val="110000"/>
              </a:lnSpc>
              <a:spcBef>
                <a:spcPts val="0"/>
              </a:spcBef>
              <a:spcAft>
                <a:spcPts val="600"/>
              </a:spcAft>
            </a:pPr>
            <a:endParaRPr lang="en-US" sz="1200" dirty="0" smtClean="0"/>
          </a:p>
          <a:p>
            <a:pPr marL="0" indent="0">
              <a:lnSpc>
                <a:spcPct val="110000"/>
              </a:lnSpc>
              <a:spcBef>
                <a:spcPts val="0"/>
              </a:spcBef>
              <a:spcAft>
                <a:spcPts val="600"/>
              </a:spcAft>
            </a:pPr>
            <a:r>
              <a:rPr lang="en-US" dirty="0" smtClean="0"/>
              <a:t>  Use a black slide background in a relatively large room (such as a large lecture room or presentation hall)</a:t>
            </a:r>
            <a:endParaRPr lang="en-US" dirty="0"/>
          </a:p>
        </p:txBody>
      </p:sp>
      <p:pic>
        <p:nvPicPr>
          <p:cNvPr id="5" name="Picture 4" descr="Macintosh HD:Users:carterme:Desktop:handout 11.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371600"/>
            <a:ext cx="5257800" cy="5257800"/>
          </a:xfrm>
          <a:prstGeom prst="rect">
            <a:avLst/>
          </a:prstGeom>
          <a:noFill/>
          <a:ln>
            <a:noFill/>
          </a:ln>
        </p:spPr>
      </p:pic>
    </p:spTree>
    <p:extLst>
      <p:ext uri="{BB962C8B-B14F-4D97-AF65-F5344CB8AC3E}">
        <p14:creationId xmlns:p14="http://schemas.microsoft.com/office/powerpoint/2010/main" val="195112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382000" cy="457200"/>
          </a:xfrm>
        </p:spPr>
        <p:txBody>
          <a:bodyPr>
            <a:noAutofit/>
          </a:bodyPr>
          <a:lstStyle/>
          <a:p>
            <a:r>
              <a:rPr lang="en-US" dirty="0" smtClean="0"/>
              <a:t>Add design instead of decoration</a:t>
            </a:r>
            <a:r>
              <a:rPr lang="en-US" sz="2300" dirty="0" smtClean="0"/>
              <a:t> </a:t>
            </a:r>
            <a:endParaRPr lang="en-US" sz="2300" dirty="0"/>
          </a:p>
        </p:txBody>
      </p:sp>
      <p:pic>
        <p:nvPicPr>
          <p:cNvPr id="4" name="Picture 3" descr="Macintosh HD:Users:carterme:Desktop:handout 14.png"/>
          <p:cNvPicPr/>
          <p:nvPr/>
        </p:nvPicPr>
        <p:blipFill rotWithShape="1">
          <a:blip r:embed="rId3" cstate="print">
            <a:extLst>
              <a:ext uri="{28A0092B-C50C-407E-A947-70E740481C1C}">
                <a14:useLocalDpi xmlns:a14="http://schemas.microsoft.com/office/drawing/2010/main" val="0"/>
              </a:ext>
            </a:extLst>
          </a:blip>
          <a:srcRect l="50746" b="-6897"/>
          <a:stretch/>
        </p:blipFill>
        <p:spPr bwMode="auto">
          <a:xfrm>
            <a:off x="6391275" y="3734972"/>
            <a:ext cx="2514600" cy="2362200"/>
          </a:xfrm>
          <a:prstGeom prst="rect">
            <a:avLst/>
          </a:prstGeom>
          <a:noFill/>
          <a:ln>
            <a:noFill/>
          </a:ln>
        </p:spPr>
      </p:pic>
      <p:pic>
        <p:nvPicPr>
          <p:cNvPr id="5" name="Picture 4" descr="Macintosh HD:Users:carterme:Desktop:handout 13.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90675" y="1628775"/>
            <a:ext cx="7315200" cy="1981200"/>
          </a:xfrm>
          <a:prstGeom prst="rect">
            <a:avLst/>
          </a:prstGeom>
          <a:noFill/>
          <a:ln>
            <a:noFill/>
          </a:ln>
        </p:spPr>
      </p:pic>
      <p:sp>
        <p:nvSpPr>
          <p:cNvPr id="8" name="Rectangle 7"/>
          <p:cNvSpPr/>
          <p:nvPr/>
        </p:nvSpPr>
        <p:spPr>
          <a:xfrm>
            <a:off x="-152400" y="1834545"/>
            <a:ext cx="1467069" cy="1569660"/>
          </a:xfrm>
          <a:prstGeom prst="rect">
            <a:avLst/>
          </a:prstGeom>
          <a:noFill/>
        </p:spPr>
        <p:txBody>
          <a:bodyPr wrap="none" lIns="91440" tIns="45720" rIns="91440" bIns="45720">
            <a:spAutoFit/>
          </a:bodyPr>
          <a:lstStyle/>
          <a:p>
            <a:pPr lvl="1" algn="ctr"/>
            <a:r>
              <a:rPr lang="en-US" sz="9600" b="1" dirty="0">
                <a:ln w="22225">
                  <a:solidFill>
                    <a:schemeClr val="accent2"/>
                  </a:solidFill>
                  <a:prstDash val="solid"/>
                </a:ln>
                <a:solidFill>
                  <a:schemeClr val="accent2">
                    <a:lumMod val="40000"/>
                    <a:lumOff val="60000"/>
                  </a:schemeClr>
                </a:solidFill>
              </a:rPr>
              <a:t>X</a:t>
            </a:r>
            <a:endParaRPr lang="en-US" sz="5400" b="1" cap="none" spc="0" dirty="0">
              <a:ln w="22225">
                <a:solidFill>
                  <a:schemeClr val="accent2"/>
                </a:solidFill>
                <a:prstDash val="solid"/>
              </a:ln>
              <a:solidFill>
                <a:schemeClr val="accent2">
                  <a:lumMod val="40000"/>
                  <a:lumOff val="60000"/>
                </a:schemeClr>
              </a:solidFill>
              <a:effectLst/>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90675" y="3734972"/>
            <a:ext cx="2554445" cy="2206943"/>
          </a:xfrm>
          <a:prstGeom prst="rect">
            <a:avLst/>
          </a:prstGeom>
        </p:spPr>
      </p:pic>
      <p:sp>
        <p:nvSpPr>
          <p:cNvPr id="10" name="Right Arrow 9"/>
          <p:cNvSpPr/>
          <p:nvPr/>
        </p:nvSpPr>
        <p:spPr>
          <a:xfrm>
            <a:off x="4495800" y="4572000"/>
            <a:ext cx="1676400" cy="838200"/>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33096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382000" cy="457200"/>
          </a:xfrm>
        </p:spPr>
        <p:txBody>
          <a:bodyPr>
            <a:noAutofit/>
          </a:bodyPr>
          <a:lstStyle/>
          <a:p>
            <a:r>
              <a:rPr lang="en-US" dirty="0" smtClean="0"/>
              <a:t>Use color wisely</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600" y="1584264"/>
            <a:ext cx="3807824" cy="268299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445" y="4267200"/>
            <a:ext cx="3458633" cy="2342132"/>
          </a:xfrm>
          <a:prstGeom prst="rect">
            <a:avLst/>
          </a:prstGeom>
        </p:spPr>
      </p:pic>
      <p:pic>
        <p:nvPicPr>
          <p:cNvPr id="3" name="Picture 2"/>
          <p:cNvPicPr>
            <a:picLocks noChangeAspect="1"/>
          </p:cNvPicPr>
          <p:nvPr/>
        </p:nvPicPr>
        <p:blipFill>
          <a:blip r:embed="rId5"/>
          <a:stretch>
            <a:fillRect/>
          </a:stretch>
        </p:blipFill>
        <p:spPr>
          <a:xfrm>
            <a:off x="304798" y="1773237"/>
            <a:ext cx="3209925" cy="2305050"/>
          </a:xfrm>
          <a:prstGeom prst="rect">
            <a:avLst/>
          </a:prstGeom>
        </p:spPr>
      </p:pic>
      <p:pic>
        <p:nvPicPr>
          <p:cNvPr id="4" name="Picture 3"/>
          <p:cNvPicPr>
            <a:picLocks noChangeAspect="1"/>
          </p:cNvPicPr>
          <p:nvPr/>
        </p:nvPicPr>
        <p:blipFill>
          <a:blip r:embed="rId6"/>
          <a:stretch>
            <a:fillRect/>
          </a:stretch>
        </p:blipFill>
        <p:spPr>
          <a:xfrm>
            <a:off x="757235" y="1431804"/>
            <a:ext cx="2305050" cy="314325"/>
          </a:xfrm>
          <a:prstGeom prst="rect">
            <a:avLst/>
          </a:prstGeom>
        </p:spPr>
      </p:pic>
      <p:pic>
        <p:nvPicPr>
          <p:cNvPr id="8" name="Picture 7"/>
          <p:cNvPicPr>
            <a:picLocks noChangeAspect="1"/>
          </p:cNvPicPr>
          <p:nvPr/>
        </p:nvPicPr>
        <p:blipFill>
          <a:blip r:embed="rId6"/>
          <a:stretch>
            <a:fillRect/>
          </a:stretch>
        </p:blipFill>
        <p:spPr>
          <a:xfrm>
            <a:off x="4713787" y="1427042"/>
            <a:ext cx="2305050" cy="314325"/>
          </a:xfrm>
          <a:prstGeom prst="rect">
            <a:avLst/>
          </a:prstGeom>
        </p:spPr>
      </p:pic>
    </p:spTree>
    <p:extLst>
      <p:ext uri="{BB962C8B-B14F-4D97-AF65-F5344CB8AC3E}">
        <p14:creationId xmlns:p14="http://schemas.microsoft.com/office/powerpoint/2010/main" val="13316278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382000" cy="457200"/>
          </a:xfrm>
        </p:spPr>
        <p:txBody>
          <a:bodyPr>
            <a:noAutofit/>
          </a:bodyPr>
          <a:lstStyle/>
          <a:p>
            <a:r>
              <a:rPr lang="en-US" dirty="0" smtClean="0"/>
              <a:t>Use a sans serif font</a:t>
            </a:r>
            <a:endParaRPr lang="en-US" dirty="0"/>
          </a:p>
        </p:txBody>
      </p:sp>
      <p:pic>
        <p:nvPicPr>
          <p:cNvPr id="5" name="Picture 4" descr="Macintosh HD:Users:carterme:Desktop:handout 16.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2057400"/>
            <a:ext cx="2819400" cy="2953999"/>
          </a:xfrm>
          <a:prstGeom prst="rect">
            <a:avLst/>
          </a:prstGeom>
          <a:noFill/>
          <a:ln>
            <a:noFill/>
          </a:ln>
        </p:spPr>
      </p:pic>
      <p:pic>
        <p:nvPicPr>
          <p:cNvPr id="7" name="Picture 6" descr="Macintosh HD:Users:carterme:Desktop:handout 15.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2438401"/>
            <a:ext cx="4495800" cy="2191998"/>
          </a:xfrm>
          <a:prstGeom prst="rect">
            <a:avLst/>
          </a:prstGeom>
          <a:noFill/>
          <a:ln>
            <a:noFill/>
          </a:ln>
        </p:spPr>
      </p:pic>
    </p:spTree>
    <p:extLst>
      <p:ext uri="{BB962C8B-B14F-4D97-AF65-F5344CB8AC3E}">
        <p14:creationId xmlns:p14="http://schemas.microsoft.com/office/powerpoint/2010/main" val="3740810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81000"/>
            <a:ext cx="5334000" cy="457200"/>
          </a:xfrm>
        </p:spPr>
        <p:txBody>
          <a:bodyPr>
            <a:noAutofit/>
          </a:bodyPr>
          <a:lstStyle/>
          <a:p>
            <a:r>
              <a:rPr lang="en-US" dirty="0"/>
              <a:t>There are three elements of a scientific presentation </a:t>
            </a:r>
          </a:p>
        </p:txBody>
      </p:sp>
      <p:pic>
        <p:nvPicPr>
          <p:cNvPr id="6" name="Picture 2" descr="Image result for person at podium giving slide presentation clip art">
            <a:hlinkClick r:id="rId3"/>
          </p:cNvPr>
          <p:cNvPicPr>
            <a:picLocks noChangeAspect="1" noChangeArrowheads="1"/>
          </p:cNvPicPr>
          <p:nvPr/>
        </p:nvPicPr>
        <p:blipFill>
          <a:blip r:embed="rId4" cstate="print"/>
          <a:srcRect/>
          <a:stretch>
            <a:fillRect/>
          </a:stretch>
        </p:blipFill>
        <p:spPr bwMode="auto">
          <a:xfrm>
            <a:off x="457200" y="1524000"/>
            <a:ext cx="5943600" cy="4464025"/>
          </a:xfrm>
          <a:prstGeom prst="rect">
            <a:avLst/>
          </a:prstGeom>
          <a:noFill/>
        </p:spPr>
      </p:pic>
    </p:spTree>
    <p:extLst>
      <p:ext uri="{BB962C8B-B14F-4D97-AF65-F5344CB8AC3E}">
        <p14:creationId xmlns:p14="http://schemas.microsoft.com/office/powerpoint/2010/main" val="3618196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382000" cy="457200"/>
          </a:xfrm>
        </p:spPr>
        <p:txBody>
          <a:bodyPr>
            <a:noAutofit/>
          </a:bodyPr>
          <a:lstStyle/>
          <a:p>
            <a:r>
              <a:rPr lang="en-US" dirty="0" smtClean="0"/>
              <a:t>Ensure that all text is easy to read</a:t>
            </a:r>
            <a:endParaRPr lang="en-US" dirty="0"/>
          </a:p>
        </p:txBody>
      </p:sp>
      <p:pic>
        <p:nvPicPr>
          <p:cNvPr id="8" name="Picture 7" descr="Macintosh HD:Users:carterme:Desktop:handout 17.png"/>
          <p:cNvPicPr/>
          <p:nvPr/>
        </p:nvPicPr>
        <p:blipFill rotWithShape="1">
          <a:blip r:embed="rId3" cstate="print">
            <a:extLst>
              <a:ext uri="{28A0092B-C50C-407E-A947-70E740481C1C}">
                <a14:useLocalDpi xmlns:a14="http://schemas.microsoft.com/office/drawing/2010/main" val="0"/>
              </a:ext>
            </a:extLst>
          </a:blip>
          <a:srcRect l="10001" t="47626"/>
          <a:stretch/>
        </p:blipFill>
        <p:spPr bwMode="auto">
          <a:xfrm>
            <a:off x="361182" y="4002976"/>
            <a:ext cx="5768346" cy="2133600"/>
          </a:xfrm>
          <a:prstGeom prst="rect">
            <a:avLst/>
          </a:prstGeom>
          <a:noFill/>
          <a:ln>
            <a:noFill/>
          </a:ln>
          <a:extLst>
            <a:ext uri="{53640926-AAD7-44d8-BBD7-CCE9431645EC}">
              <a14:shadowObscured xmlns="" xmlns:a14="http://schemas.microsoft.com/office/drawing/2010/main"/>
            </a:ext>
          </a:extLst>
        </p:spPr>
      </p:pic>
      <p:pic>
        <p:nvPicPr>
          <p:cNvPr id="5" name="Picture 4" descr="Example6.jpg"/>
          <p:cNvPicPr>
            <a:picLocks noChangeAspect="1"/>
          </p:cNvPicPr>
          <p:nvPr/>
        </p:nvPicPr>
        <p:blipFill>
          <a:blip r:embed="rId4" cstate="print"/>
          <a:stretch>
            <a:fillRect/>
          </a:stretch>
        </p:blipFill>
        <p:spPr>
          <a:xfrm>
            <a:off x="3276600" y="1540763"/>
            <a:ext cx="2852928" cy="2231836"/>
          </a:xfrm>
          <a:prstGeom prst="rect">
            <a:avLst/>
          </a:prstGeom>
        </p:spPr>
      </p:pic>
      <p:sp>
        <p:nvSpPr>
          <p:cNvPr id="6" name="TextBox 5"/>
          <p:cNvSpPr txBox="1"/>
          <p:nvPr/>
        </p:nvSpPr>
        <p:spPr>
          <a:xfrm>
            <a:off x="304800" y="1500187"/>
            <a:ext cx="3152775" cy="2462213"/>
          </a:xfrm>
          <a:prstGeom prst="rect">
            <a:avLst/>
          </a:prstGeom>
          <a:noFill/>
        </p:spPr>
        <p:txBody>
          <a:bodyPr wrap="square" rtlCol="0">
            <a:spAutoFit/>
          </a:bodyPr>
          <a:lstStyle/>
          <a:p>
            <a:pPr>
              <a:buFont typeface="Arial" pitchFamily="34" charset="0"/>
              <a:buChar char="•"/>
            </a:pPr>
            <a:r>
              <a:rPr lang="en-US" dirty="0" smtClean="0"/>
              <a:t>  Use 18-36 pts font to be seen in the back of the presentation room</a:t>
            </a:r>
          </a:p>
          <a:p>
            <a:endParaRPr lang="en-US" sz="1100" dirty="0" smtClean="0"/>
          </a:p>
          <a:p>
            <a:pPr>
              <a:buFont typeface="Arial" pitchFamily="34" charset="0"/>
              <a:buChar char="•"/>
            </a:pPr>
            <a:r>
              <a:rPr lang="en-US" dirty="0" smtClean="0"/>
              <a:t>  Use smaller fonts for citations and footnotes</a:t>
            </a:r>
          </a:p>
          <a:p>
            <a:endParaRPr lang="en-US" sz="1100" dirty="0" smtClean="0"/>
          </a:p>
          <a:p>
            <a:pPr>
              <a:buFont typeface="Arial" pitchFamily="34" charset="0"/>
              <a:buChar char="•"/>
            </a:pPr>
            <a:r>
              <a:rPr lang="en-US" dirty="0" smtClean="0"/>
              <a:t>  All text should be visible from back row</a:t>
            </a:r>
            <a:endParaRPr lang="en-US" dirty="0"/>
          </a:p>
        </p:txBody>
      </p:sp>
    </p:spTree>
    <p:extLst>
      <p:ext uri="{BB962C8B-B14F-4D97-AF65-F5344CB8AC3E}">
        <p14:creationId xmlns:p14="http://schemas.microsoft.com/office/powerpoint/2010/main" val="20516933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382000" cy="457200"/>
          </a:xfrm>
        </p:spPr>
        <p:txBody>
          <a:bodyPr>
            <a:noAutofit/>
          </a:bodyPr>
          <a:lstStyle/>
          <a:p>
            <a:r>
              <a:rPr lang="en-US" dirty="0" smtClean="0"/>
              <a:t>Keep text on a slide to an </a:t>
            </a:r>
            <a:r>
              <a:rPr lang="en-US" dirty="0" smtClean="0"/>
              <a:t/>
            </a:r>
            <a:br>
              <a:rPr lang="en-US" dirty="0" smtClean="0"/>
            </a:br>
            <a:r>
              <a:rPr lang="en-US" dirty="0" smtClean="0"/>
              <a:t>absolute minimum</a:t>
            </a:r>
            <a:endParaRPr lang="en-US" dirty="0"/>
          </a:p>
        </p:txBody>
      </p:sp>
      <p:pic>
        <p:nvPicPr>
          <p:cNvPr id="5" name="Picture 4" descr="Macintosh HD:Users:carterme:Desktop:handout 18.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371600"/>
            <a:ext cx="6477000" cy="5334000"/>
          </a:xfrm>
          <a:prstGeom prst="rect">
            <a:avLst/>
          </a:prstGeom>
          <a:noFill/>
          <a:ln>
            <a:noFill/>
          </a:ln>
        </p:spPr>
      </p:pic>
    </p:spTree>
    <p:extLst>
      <p:ext uri="{BB962C8B-B14F-4D97-AF65-F5344CB8AC3E}">
        <p14:creationId xmlns:p14="http://schemas.microsoft.com/office/powerpoint/2010/main" val="20516933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382000" cy="457200"/>
          </a:xfrm>
        </p:spPr>
        <p:txBody>
          <a:bodyPr>
            <a:noAutofit/>
          </a:bodyPr>
          <a:lstStyle/>
          <a:p>
            <a:r>
              <a:rPr lang="en-US" dirty="0" smtClean="0"/>
              <a:t>Use slide titles to make a point</a:t>
            </a:r>
            <a:endParaRPr lang="en-US" dirty="0"/>
          </a:p>
        </p:txBody>
      </p:sp>
      <p:pic>
        <p:nvPicPr>
          <p:cNvPr id="5" name="Picture 4" descr="Macintosh HD:Users:carterme:Desktop:handout 19.png"/>
          <p:cNvPicPr/>
          <p:nvPr/>
        </p:nvPicPr>
        <p:blipFill rotWithShape="1">
          <a:blip r:embed="rId3" cstate="print">
            <a:extLst>
              <a:ext uri="{28A0092B-C50C-407E-A947-70E740481C1C}">
                <a14:useLocalDpi xmlns:a14="http://schemas.microsoft.com/office/drawing/2010/main" val="0"/>
              </a:ext>
            </a:extLst>
          </a:blip>
          <a:srcRect l="1259" t="68899" r="61839" b="2284"/>
          <a:stretch/>
        </p:blipFill>
        <p:spPr bwMode="auto">
          <a:xfrm>
            <a:off x="348469" y="5029200"/>
            <a:ext cx="2130552" cy="1783080"/>
          </a:xfrm>
          <a:prstGeom prst="rect">
            <a:avLst/>
          </a:prstGeom>
          <a:noFill/>
          <a:ln>
            <a:noFill/>
          </a:ln>
        </p:spPr>
      </p:pic>
      <p:pic>
        <p:nvPicPr>
          <p:cNvPr id="4" name="Picture 3" descr="Macintosh HD:Users:carterme:Desktop:handout 19.png"/>
          <p:cNvPicPr/>
          <p:nvPr/>
        </p:nvPicPr>
        <p:blipFill rotWithShape="1">
          <a:blip r:embed="rId3" cstate="print">
            <a:extLst>
              <a:ext uri="{28A0092B-C50C-407E-A947-70E740481C1C}">
                <a14:useLocalDpi xmlns:a14="http://schemas.microsoft.com/office/drawing/2010/main" val="0"/>
              </a:ext>
            </a:extLst>
          </a:blip>
          <a:srcRect l="1307" t="6665" r="62095" b="63256"/>
          <a:stretch/>
        </p:blipFill>
        <p:spPr bwMode="auto">
          <a:xfrm>
            <a:off x="348469" y="1333500"/>
            <a:ext cx="2133600" cy="1783080"/>
          </a:xfrm>
          <a:prstGeom prst="rect">
            <a:avLst/>
          </a:prstGeom>
          <a:noFill/>
          <a:ln>
            <a:noFill/>
          </a:ln>
        </p:spPr>
      </p:pic>
      <p:pic>
        <p:nvPicPr>
          <p:cNvPr id="6" name="Picture 5" descr="Macintosh HD:Users:carterme:Desktop:handout 19.png"/>
          <p:cNvPicPr/>
          <p:nvPr/>
        </p:nvPicPr>
        <p:blipFill rotWithShape="1">
          <a:blip r:embed="rId3" cstate="print">
            <a:extLst>
              <a:ext uri="{28A0092B-C50C-407E-A947-70E740481C1C}">
                <a14:useLocalDpi xmlns:a14="http://schemas.microsoft.com/office/drawing/2010/main" val="0"/>
              </a:ext>
            </a:extLst>
          </a:blip>
          <a:srcRect l="40181" t="37974" r="23382" b="33476"/>
          <a:stretch/>
        </p:blipFill>
        <p:spPr bwMode="auto">
          <a:xfrm>
            <a:off x="3927475" y="3162300"/>
            <a:ext cx="2133601" cy="1783080"/>
          </a:xfrm>
          <a:prstGeom prst="rect">
            <a:avLst/>
          </a:prstGeom>
          <a:noFill/>
          <a:ln>
            <a:noFill/>
          </a:ln>
        </p:spPr>
      </p:pic>
      <p:pic>
        <p:nvPicPr>
          <p:cNvPr id="7" name="Picture 6" descr="Macintosh HD:Users:carterme:Desktop:handout 19.png"/>
          <p:cNvPicPr/>
          <p:nvPr/>
        </p:nvPicPr>
        <p:blipFill rotWithShape="1">
          <a:blip r:embed="rId3" cstate="print">
            <a:extLst>
              <a:ext uri="{28A0092B-C50C-407E-A947-70E740481C1C}">
                <a14:useLocalDpi xmlns:a14="http://schemas.microsoft.com/office/drawing/2010/main" val="0"/>
              </a:ext>
            </a:extLst>
          </a:blip>
          <a:srcRect l="39863" t="6665" r="22724" b="63256"/>
          <a:stretch/>
        </p:blipFill>
        <p:spPr bwMode="auto">
          <a:xfrm>
            <a:off x="3927475" y="1333500"/>
            <a:ext cx="2181225" cy="1783080"/>
          </a:xfrm>
          <a:prstGeom prst="rect">
            <a:avLst/>
          </a:prstGeom>
          <a:noFill/>
          <a:ln>
            <a:noFill/>
          </a:ln>
        </p:spPr>
      </p:pic>
      <p:pic>
        <p:nvPicPr>
          <p:cNvPr id="8" name="Picture 7" descr="Macintosh HD:Users:carterme:Desktop:handout 19.png"/>
          <p:cNvPicPr/>
          <p:nvPr/>
        </p:nvPicPr>
        <p:blipFill rotWithShape="1">
          <a:blip r:embed="rId3" cstate="print">
            <a:extLst>
              <a:ext uri="{28A0092B-C50C-407E-A947-70E740481C1C}">
                <a14:useLocalDpi xmlns:a14="http://schemas.microsoft.com/office/drawing/2010/main" val="0"/>
              </a:ext>
            </a:extLst>
          </a:blip>
          <a:srcRect l="1626" t="37974" r="61937" b="33476"/>
          <a:stretch/>
        </p:blipFill>
        <p:spPr bwMode="auto">
          <a:xfrm>
            <a:off x="348469" y="3162300"/>
            <a:ext cx="2133600" cy="1783080"/>
          </a:xfrm>
          <a:prstGeom prst="rect">
            <a:avLst/>
          </a:prstGeom>
          <a:noFill/>
          <a:ln>
            <a:noFill/>
          </a:ln>
        </p:spPr>
      </p:pic>
      <p:pic>
        <p:nvPicPr>
          <p:cNvPr id="9" name="Picture 8" descr="Macintosh HD:Users:carterme:Desktop:handout 19.png"/>
          <p:cNvPicPr/>
          <p:nvPr/>
        </p:nvPicPr>
        <p:blipFill rotWithShape="1">
          <a:blip r:embed="rId3" cstate="print">
            <a:extLst>
              <a:ext uri="{28A0092B-C50C-407E-A947-70E740481C1C}">
                <a14:useLocalDpi xmlns:a14="http://schemas.microsoft.com/office/drawing/2010/main" val="0"/>
              </a:ext>
            </a:extLst>
          </a:blip>
          <a:srcRect l="39728" t="68854" r="23906" b="2284"/>
          <a:stretch/>
        </p:blipFill>
        <p:spPr bwMode="auto">
          <a:xfrm>
            <a:off x="3914775" y="5029200"/>
            <a:ext cx="2130552" cy="1783080"/>
          </a:xfrm>
          <a:prstGeom prst="rect">
            <a:avLst/>
          </a:prstGeom>
          <a:noFill/>
          <a:ln>
            <a:noFill/>
          </a:ln>
        </p:spPr>
      </p:pic>
      <p:sp>
        <p:nvSpPr>
          <p:cNvPr id="3" name="Right Arrow 2"/>
          <p:cNvSpPr/>
          <p:nvPr/>
        </p:nvSpPr>
        <p:spPr>
          <a:xfrm>
            <a:off x="2673816" y="1943100"/>
            <a:ext cx="1057275" cy="609600"/>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2673816" y="5593324"/>
            <a:ext cx="1057275" cy="609600"/>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2658670" y="3768212"/>
            <a:ext cx="1057275" cy="609600"/>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16933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382000" cy="457200"/>
          </a:xfrm>
        </p:spPr>
        <p:txBody>
          <a:bodyPr>
            <a:noAutofit/>
          </a:bodyPr>
          <a:lstStyle/>
          <a:p>
            <a:r>
              <a:rPr lang="en-US" dirty="0" smtClean="0"/>
              <a:t>Try to make only one point per slide</a:t>
            </a:r>
            <a:endParaRPr lang="en-US" dirty="0"/>
          </a:p>
        </p:txBody>
      </p:sp>
      <p:pic>
        <p:nvPicPr>
          <p:cNvPr id="5" name="Picture 4" descr="Macintosh HD:Users:carterme:Desktop:handout 20.png"/>
          <p:cNvPicPr/>
          <p:nvPr/>
        </p:nvPicPr>
        <p:blipFill rotWithShape="1">
          <a:blip r:embed="rId3" cstate="print">
            <a:extLst>
              <a:ext uri="{28A0092B-C50C-407E-A947-70E740481C1C}">
                <a14:useLocalDpi xmlns:a14="http://schemas.microsoft.com/office/drawing/2010/main" val="0"/>
              </a:ext>
            </a:extLst>
          </a:blip>
          <a:srcRect t="10796" r="49275"/>
          <a:stretch/>
        </p:blipFill>
        <p:spPr bwMode="auto">
          <a:xfrm>
            <a:off x="304800" y="1676400"/>
            <a:ext cx="2667000" cy="2039229"/>
          </a:xfrm>
          <a:prstGeom prst="rect">
            <a:avLst/>
          </a:prstGeom>
          <a:noFill/>
          <a:ln>
            <a:noFill/>
          </a:ln>
        </p:spPr>
      </p:pic>
      <p:pic>
        <p:nvPicPr>
          <p:cNvPr id="7" name="Picture 6" descr="Macintosh HD:Users:carterme:Desktop:handout 21.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3810000"/>
            <a:ext cx="7162800" cy="2133600"/>
          </a:xfrm>
          <a:prstGeom prst="rect">
            <a:avLst/>
          </a:prstGeom>
          <a:noFill/>
          <a:ln>
            <a:noFill/>
          </a:ln>
        </p:spPr>
      </p:pic>
      <p:pic>
        <p:nvPicPr>
          <p:cNvPr id="10" name="Picture 9" descr="Macintosh HD:Users:carterme:Desktop:handout 20.png"/>
          <p:cNvPicPr/>
          <p:nvPr/>
        </p:nvPicPr>
        <p:blipFill rotWithShape="1">
          <a:blip r:embed="rId3" cstate="print">
            <a:extLst>
              <a:ext uri="{28A0092B-C50C-407E-A947-70E740481C1C}">
                <a14:useLocalDpi xmlns:a14="http://schemas.microsoft.com/office/drawing/2010/main" val="0"/>
              </a:ext>
            </a:extLst>
          </a:blip>
          <a:srcRect l="50725" t="10796"/>
          <a:stretch/>
        </p:blipFill>
        <p:spPr bwMode="auto">
          <a:xfrm>
            <a:off x="5105400" y="1676400"/>
            <a:ext cx="2590800" cy="2039228"/>
          </a:xfrm>
          <a:prstGeom prst="rect">
            <a:avLst/>
          </a:prstGeom>
          <a:noFill/>
          <a:ln>
            <a:noFill/>
          </a:ln>
        </p:spPr>
      </p:pic>
      <p:sp>
        <p:nvSpPr>
          <p:cNvPr id="11" name="Right Arrow 10"/>
          <p:cNvSpPr/>
          <p:nvPr/>
        </p:nvSpPr>
        <p:spPr>
          <a:xfrm>
            <a:off x="3200400" y="2216100"/>
            <a:ext cx="1676400" cy="789257"/>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16933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382000" cy="457200"/>
          </a:xfrm>
        </p:spPr>
        <p:txBody>
          <a:bodyPr>
            <a:noAutofit/>
          </a:bodyPr>
          <a:lstStyle/>
          <a:p>
            <a:r>
              <a:rPr lang="en-US" dirty="0" smtClean="0"/>
              <a:t>Use the best photos/images for talks</a:t>
            </a:r>
            <a:endParaRPr lang="en-US" dirty="0"/>
          </a:p>
        </p:txBody>
      </p:sp>
      <p:pic>
        <p:nvPicPr>
          <p:cNvPr id="7" name="Picture 6" descr="Macintosh HD:Users:carterme:Desktop:handout 22.png"/>
          <p:cNvPicPr/>
          <p:nvPr/>
        </p:nvPicPr>
        <p:blipFill rotWithShape="1">
          <a:blip r:embed="rId3" cstate="print">
            <a:extLst>
              <a:ext uri="{28A0092B-C50C-407E-A947-70E740481C1C}">
                <a14:useLocalDpi xmlns:a14="http://schemas.microsoft.com/office/drawing/2010/main" val="0"/>
              </a:ext>
            </a:extLst>
          </a:blip>
          <a:srcRect l="61578" t="7529" r="-1"/>
          <a:stretch/>
        </p:blipFill>
        <p:spPr bwMode="auto">
          <a:xfrm>
            <a:off x="4495800" y="1524000"/>
            <a:ext cx="2286000" cy="5074920"/>
          </a:xfrm>
          <a:prstGeom prst="rect">
            <a:avLst/>
          </a:prstGeom>
          <a:noFill/>
          <a:ln>
            <a:noFill/>
          </a:ln>
        </p:spPr>
      </p:pic>
      <p:pic>
        <p:nvPicPr>
          <p:cNvPr id="4" name="Picture 3" descr="Macintosh HD:Users:carterme:Desktop:handout 22.png"/>
          <p:cNvPicPr>
            <a:picLocks/>
          </p:cNvPicPr>
          <p:nvPr/>
        </p:nvPicPr>
        <p:blipFill rotWithShape="1">
          <a:blip r:embed="rId3" cstate="print">
            <a:extLst>
              <a:ext uri="{28A0092B-C50C-407E-A947-70E740481C1C}">
                <a14:useLocalDpi xmlns:a14="http://schemas.microsoft.com/office/drawing/2010/main" val="0"/>
              </a:ext>
            </a:extLst>
          </a:blip>
          <a:srcRect l="22651" t="7965" r="38423"/>
          <a:stretch/>
        </p:blipFill>
        <p:spPr bwMode="auto">
          <a:xfrm>
            <a:off x="304800" y="1524000"/>
            <a:ext cx="2286000" cy="5074920"/>
          </a:xfrm>
          <a:prstGeom prst="rect">
            <a:avLst/>
          </a:prstGeom>
          <a:noFill/>
          <a:ln>
            <a:noFill/>
          </a:ln>
        </p:spPr>
      </p:pic>
      <p:sp>
        <p:nvSpPr>
          <p:cNvPr id="3" name="Right Arrow 2"/>
          <p:cNvSpPr/>
          <p:nvPr/>
        </p:nvSpPr>
        <p:spPr>
          <a:xfrm>
            <a:off x="3043690" y="2001678"/>
            <a:ext cx="999219" cy="758188"/>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3040823" y="3542345"/>
            <a:ext cx="1004953" cy="763906"/>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3040823" y="5177150"/>
            <a:ext cx="1002086" cy="762000"/>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16933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382000" cy="457200"/>
          </a:xfrm>
        </p:spPr>
        <p:txBody>
          <a:bodyPr>
            <a:noAutofit/>
          </a:bodyPr>
          <a:lstStyle/>
          <a:p>
            <a:r>
              <a:rPr lang="en-US" dirty="0" smtClean="0"/>
              <a:t>Use animation/slide transitions wisely</a:t>
            </a:r>
            <a:endParaRPr lang="en-US" dirty="0"/>
          </a:p>
        </p:txBody>
      </p:sp>
      <p:pic>
        <p:nvPicPr>
          <p:cNvPr id="5" name="Picture 4" descr="Macintosh HD:Users:carterme:Desktop:handout 23.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371600"/>
            <a:ext cx="7019925" cy="4705350"/>
          </a:xfrm>
          <a:prstGeom prst="rect">
            <a:avLst/>
          </a:prstGeom>
          <a:noFill/>
          <a:ln>
            <a:noFill/>
          </a:ln>
        </p:spPr>
      </p:pic>
      <p:sp>
        <p:nvSpPr>
          <p:cNvPr id="7" name="TextBox 6"/>
          <p:cNvSpPr txBox="1"/>
          <p:nvPr/>
        </p:nvSpPr>
        <p:spPr>
          <a:xfrm>
            <a:off x="5486400" y="1371600"/>
            <a:ext cx="2661306" cy="461665"/>
          </a:xfrm>
          <a:prstGeom prst="rect">
            <a:avLst/>
          </a:prstGeom>
          <a:noFill/>
        </p:spPr>
        <p:txBody>
          <a:bodyPr wrap="none" rtlCol="0">
            <a:spAutoFit/>
          </a:bodyPr>
          <a:lstStyle/>
          <a:p>
            <a:r>
              <a:rPr lang="en-US" sz="2400" b="1" dirty="0" smtClean="0">
                <a:solidFill>
                  <a:srgbClr val="782327"/>
                </a:solidFill>
              </a:rPr>
              <a:t>…..and sparingly</a:t>
            </a:r>
            <a:endParaRPr lang="en-US" sz="2400" b="1" dirty="0">
              <a:solidFill>
                <a:srgbClr val="782327"/>
              </a:solidFill>
            </a:endParaRPr>
          </a:p>
        </p:txBody>
      </p:sp>
    </p:spTree>
    <p:extLst>
      <p:ext uri="{BB962C8B-B14F-4D97-AF65-F5344CB8AC3E}">
        <p14:creationId xmlns:p14="http://schemas.microsoft.com/office/powerpoint/2010/main" val="20516933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382000" cy="457200"/>
          </a:xfrm>
        </p:spPr>
        <p:txBody>
          <a:bodyPr>
            <a:noAutofit/>
          </a:bodyPr>
          <a:lstStyle/>
          <a:p>
            <a:r>
              <a:rPr lang="en-US" dirty="0" smtClean="0"/>
              <a:t>Strive for a simple slide layout</a:t>
            </a:r>
            <a:endParaRPr lang="en-US" dirty="0"/>
          </a:p>
        </p:txBody>
      </p:sp>
      <p:pic>
        <p:nvPicPr>
          <p:cNvPr id="7" name="Picture 6" descr="Example7.jpg"/>
          <p:cNvPicPr>
            <a:picLocks noChangeAspect="1"/>
          </p:cNvPicPr>
          <p:nvPr/>
        </p:nvPicPr>
        <p:blipFill>
          <a:blip r:embed="rId3" cstate="print"/>
          <a:stretch>
            <a:fillRect/>
          </a:stretch>
        </p:blipFill>
        <p:spPr>
          <a:xfrm>
            <a:off x="3043743" y="3030165"/>
            <a:ext cx="2471901" cy="2019300"/>
          </a:xfrm>
          <a:prstGeom prst="rect">
            <a:avLst/>
          </a:prstGeom>
        </p:spPr>
      </p:pic>
      <p:sp>
        <p:nvSpPr>
          <p:cNvPr id="8" name="TextBox 7"/>
          <p:cNvSpPr txBox="1"/>
          <p:nvPr/>
        </p:nvSpPr>
        <p:spPr>
          <a:xfrm>
            <a:off x="350195" y="1400783"/>
            <a:ext cx="1631005" cy="1938992"/>
          </a:xfrm>
          <a:prstGeom prst="rect">
            <a:avLst/>
          </a:prstGeom>
          <a:noFill/>
        </p:spPr>
        <p:txBody>
          <a:bodyPr wrap="square" rtlCol="0">
            <a:spAutoFit/>
          </a:bodyPr>
          <a:lstStyle/>
          <a:p>
            <a:r>
              <a:rPr lang="en-US" sz="2400" dirty="0" smtClean="0"/>
              <a:t>Slides that could use a good layout tune-up:</a:t>
            </a:r>
            <a:endParaRPr lang="en-US" sz="2400" dirty="0"/>
          </a:p>
        </p:txBody>
      </p:sp>
      <p:sp>
        <p:nvSpPr>
          <p:cNvPr id="9" name="TextBox 8"/>
          <p:cNvSpPr txBox="1"/>
          <p:nvPr/>
        </p:nvSpPr>
        <p:spPr>
          <a:xfrm>
            <a:off x="5638800" y="3352800"/>
            <a:ext cx="1962150" cy="646331"/>
          </a:xfrm>
          <a:prstGeom prst="rect">
            <a:avLst/>
          </a:prstGeom>
          <a:noFill/>
        </p:spPr>
        <p:txBody>
          <a:bodyPr wrap="square" rtlCol="0">
            <a:spAutoFit/>
          </a:bodyPr>
          <a:lstStyle/>
          <a:p>
            <a:r>
              <a:rPr lang="en-US" dirty="0" smtClean="0"/>
              <a:t>Too busy and overwhelming</a:t>
            </a:r>
            <a:endParaRPr lang="en-US" dirty="0"/>
          </a:p>
        </p:txBody>
      </p:sp>
      <p:pic>
        <p:nvPicPr>
          <p:cNvPr id="10" name="Picture 9" descr="Example8.jpg"/>
          <p:cNvPicPr>
            <a:picLocks noChangeAspect="1"/>
          </p:cNvPicPr>
          <p:nvPr/>
        </p:nvPicPr>
        <p:blipFill>
          <a:blip r:embed="rId4" cstate="print"/>
          <a:stretch>
            <a:fillRect/>
          </a:stretch>
        </p:blipFill>
        <p:spPr>
          <a:xfrm>
            <a:off x="2083137" y="1334715"/>
            <a:ext cx="2419350" cy="1861038"/>
          </a:xfrm>
          <a:prstGeom prst="rect">
            <a:avLst/>
          </a:prstGeom>
        </p:spPr>
      </p:pic>
      <p:sp>
        <p:nvSpPr>
          <p:cNvPr id="11" name="TextBox 10"/>
          <p:cNvSpPr txBox="1"/>
          <p:nvPr/>
        </p:nvSpPr>
        <p:spPr>
          <a:xfrm>
            <a:off x="4604425" y="1504747"/>
            <a:ext cx="1819275" cy="646331"/>
          </a:xfrm>
          <a:prstGeom prst="rect">
            <a:avLst/>
          </a:prstGeom>
          <a:noFill/>
        </p:spPr>
        <p:txBody>
          <a:bodyPr wrap="square" rtlCol="0">
            <a:spAutoFit/>
          </a:bodyPr>
          <a:lstStyle/>
          <a:p>
            <a:r>
              <a:rPr lang="en-US" dirty="0" smtClean="0"/>
              <a:t>Too random and chaotic</a:t>
            </a:r>
            <a:endParaRPr lang="en-US" dirty="0"/>
          </a:p>
        </p:txBody>
      </p:sp>
      <p:pic>
        <p:nvPicPr>
          <p:cNvPr id="12" name="Picture 11" descr="Example9.jpg"/>
          <p:cNvPicPr>
            <a:picLocks noChangeAspect="1"/>
          </p:cNvPicPr>
          <p:nvPr/>
        </p:nvPicPr>
        <p:blipFill>
          <a:blip r:embed="rId5" cstate="print"/>
          <a:stretch>
            <a:fillRect/>
          </a:stretch>
        </p:blipFill>
        <p:spPr>
          <a:xfrm>
            <a:off x="3987731" y="4954419"/>
            <a:ext cx="2409825" cy="1853712"/>
          </a:xfrm>
          <a:prstGeom prst="rect">
            <a:avLst/>
          </a:prstGeom>
        </p:spPr>
      </p:pic>
      <p:sp>
        <p:nvSpPr>
          <p:cNvPr id="13" name="TextBox 12"/>
          <p:cNvSpPr txBox="1"/>
          <p:nvPr/>
        </p:nvSpPr>
        <p:spPr>
          <a:xfrm>
            <a:off x="6477000" y="5105400"/>
            <a:ext cx="2540539" cy="923330"/>
          </a:xfrm>
          <a:prstGeom prst="rect">
            <a:avLst/>
          </a:prstGeom>
          <a:noFill/>
        </p:spPr>
        <p:txBody>
          <a:bodyPr wrap="square" rtlCol="0">
            <a:spAutoFit/>
          </a:bodyPr>
          <a:lstStyle/>
          <a:p>
            <a:r>
              <a:rPr lang="en-US" dirty="0" smtClean="0"/>
              <a:t>Too sparse and asymmetric (and a terrible use of a bullet)</a:t>
            </a:r>
            <a:endParaRPr lang="en-US" dirty="0"/>
          </a:p>
        </p:txBody>
      </p:sp>
    </p:spTree>
    <p:extLst>
      <p:ext uri="{BB962C8B-B14F-4D97-AF65-F5344CB8AC3E}">
        <p14:creationId xmlns:p14="http://schemas.microsoft.com/office/powerpoint/2010/main" val="20516933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382000" cy="457200"/>
          </a:xfrm>
        </p:spPr>
        <p:txBody>
          <a:bodyPr>
            <a:noAutofit/>
          </a:bodyPr>
          <a:lstStyle/>
          <a:p>
            <a:r>
              <a:rPr lang="en-US" dirty="0" smtClean="0"/>
              <a:t>Produce the easiest-to-read slides as possible</a:t>
            </a:r>
            <a:endParaRPr lang="en-US" dirty="0"/>
          </a:p>
        </p:txBody>
      </p:sp>
      <p:sp>
        <p:nvSpPr>
          <p:cNvPr id="3" name="Content Placeholder 2"/>
          <p:cNvSpPr>
            <a:spLocks noGrp="1"/>
          </p:cNvSpPr>
          <p:nvPr>
            <p:ph idx="1"/>
          </p:nvPr>
        </p:nvSpPr>
        <p:spPr>
          <a:xfrm>
            <a:off x="663574" y="1539208"/>
            <a:ext cx="8001000" cy="304800"/>
          </a:xfrm>
        </p:spPr>
        <p:txBody>
          <a:bodyPr>
            <a:noAutofit/>
          </a:bodyPr>
          <a:lstStyle/>
          <a:p>
            <a:pPr marL="0" indent="0">
              <a:lnSpc>
                <a:spcPct val="110000"/>
              </a:lnSpc>
              <a:spcBef>
                <a:spcPts val="0"/>
              </a:spcBef>
              <a:spcAft>
                <a:spcPts val="600"/>
              </a:spcAft>
              <a:buNone/>
            </a:pPr>
            <a:r>
              <a:rPr lang="en-US" sz="2400" b="1" dirty="0" smtClean="0"/>
              <a:t>The old maxim “less is more” truly holds for slides</a:t>
            </a:r>
            <a:endParaRPr lang="en-US" sz="2400" b="1" dirty="0"/>
          </a:p>
        </p:txBody>
      </p:sp>
      <p:pic>
        <p:nvPicPr>
          <p:cNvPr id="5" name="Picture 4" descr="Macintosh HD:Users:carterme:Desktop:handout 27.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3574" y="2240883"/>
            <a:ext cx="3819525" cy="2994273"/>
          </a:xfrm>
          <a:prstGeom prst="rect">
            <a:avLst/>
          </a:prstGeom>
          <a:noFill/>
          <a:ln>
            <a:noFill/>
          </a:ln>
        </p:spPr>
      </p:pic>
      <p:pic>
        <p:nvPicPr>
          <p:cNvPr id="7" name="Picture 6" descr="Macintosh HD:Users:carterme:Desktop:handout 26.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5799" y="2266950"/>
            <a:ext cx="3819525" cy="2942141"/>
          </a:xfrm>
          <a:prstGeom prst="rect">
            <a:avLst/>
          </a:prstGeom>
          <a:noFill/>
          <a:ln>
            <a:noFill/>
          </a:ln>
        </p:spPr>
      </p:pic>
    </p:spTree>
    <p:extLst>
      <p:ext uri="{BB962C8B-B14F-4D97-AF65-F5344CB8AC3E}">
        <p14:creationId xmlns:p14="http://schemas.microsoft.com/office/powerpoint/2010/main" val="20516933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6400800" cy="457200"/>
          </a:xfrm>
        </p:spPr>
        <p:txBody>
          <a:bodyPr>
            <a:noAutofit/>
          </a:bodyPr>
          <a:lstStyle/>
          <a:p>
            <a:r>
              <a:rPr lang="en-US" dirty="0" smtClean="0"/>
              <a:t>The three elements of a scientific presentation </a:t>
            </a:r>
            <a:endParaRPr lang="en-US" dirty="0"/>
          </a:p>
        </p:txBody>
      </p:sp>
      <p:sp>
        <p:nvSpPr>
          <p:cNvPr id="3" name="Content Placeholder 2"/>
          <p:cNvSpPr>
            <a:spLocks noGrp="1"/>
          </p:cNvSpPr>
          <p:nvPr>
            <p:ph idx="1"/>
          </p:nvPr>
        </p:nvSpPr>
        <p:spPr>
          <a:xfrm>
            <a:off x="457200" y="1524000"/>
            <a:ext cx="7315200" cy="4953000"/>
          </a:xfrm>
        </p:spPr>
        <p:txBody>
          <a:bodyPr>
            <a:noAutofit/>
          </a:bodyPr>
          <a:lstStyle/>
          <a:p>
            <a:pPr marL="857250" lvl="1" indent="-457200">
              <a:lnSpc>
                <a:spcPct val="110000"/>
              </a:lnSpc>
              <a:spcBef>
                <a:spcPts val="0"/>
              </a:spcBef>
              <a:spcAft>
                <a:spcPts val="600"/>
              </a:spcAft>
              <a:buFont typeface="+mj-lt"/>
              <a:buAutoNum type="arabicPeriod"/>
            </a:pPr>
            <a:r>
              <a:rPr lang="en-US" sz="2400" dirty="0" smtClean="0"/>
              <a:t>Structure/narrative</a:t>
            </a:r>
            <a:endParaRPr lang="en-US" sz="2400" dirty="0" smtClean="0"/>
          </a:p>
          <a:p>
            <a:pPr marL="857250" lvl="1" indent="-457200">
              <a:lnSpc>
                <a:spcPct val="110000"/>
              </a:lnSpc>
              <a:spcBef>
                <a:spcPts val="0"/>
              </a:spcBef>
              <a:spcAft>
                <a:spcPts val="600"/>
              </a:spcAft>
              <a:buNone/>
            </a:pPr>
            <a:endParaRPr lang="en-US" sz="2400" dirty="0" smtClean="0"/>
          </a:p>
          <a:p>
            <a:pPr marL="857250" lvl="1" indent="-457200">
              <a:lnSpc>
                <a:spcPct val="110000"/>
              </a:lnSpc>
              <a:spcBef>
                <a:spcPts val="0"/>
              </a:spcBef>
              <a:spcAft>
                <a:spcPts val="600"/>
              </a:spcAft>
              <a:buNone/>
            </a:pPr>
            <a:r>
              <a:rPr lang="en-US" sz="2400" dirty="0" smtClean="0"/>
              <a:t>2.  Visual aids (slides)</a:t>
            </a:r>
          </a:p>
          <a:p>
            <a:pPr marL="857250" lvl="1" indent="-457200">
              <a:lnSpc>
                <a:spcPct val="110000"/>
              </a:lnSpc>
              <a:spcBef>
                <a:spcPts val="0"/>
              </a:spcBef>
              <a:spcAft>
                <a:spcPts val="600"/>
              </a:spcAft>
              <a:buNone/>
            </a:pPr>
            <a:endParaRPr lang="en-US" sz="2400" dirty="0" smtClean="0"/>
          </a:p>
          <a:p>
            <a:pPr marL="857250" lvl="1" indent="-457200">
              <a:lnSpc>
                <a:spcPct val="110000"/>
              </a:lnSpc>
              <a:spcBef>
                <a:spcPts val="0"/>
              </a:spcBef>
              <a:spcAft>
                <a:spcPts val="600"/>
              </a:spcAft>
              <a:buNone/>
            </a:pPr>
            <a:r>
              <a:rPr lang="en-US" sz="2400" b="1" dirty="0" smtClean="0">
                <a:solidFill>
                  <a:srgbClr val="782327"/>
                </a:solidFill>
              </a:rPr>
              <a:t>3.  Delivery of the presentation</a:t>
            </a:r>
          </a:p>
          <a:p>
            <a:pPr marL="0" indent="0">
              <a:lnSpc>
                <a:spcPct val="110000"/>
              </a:lnSpc>
              <a:spcBef>
                <a:spcPts val="0"/>
              </a:spcBef>
              <a:spcAft>
                <a:spcPts val="600"/>
              </a:spcAft>
              <a:buNone/>
            </a:pPr>
            <a:endParaRPr lang="en-US" sz="1200" dirty="0" smtClean="0"/>
          </a:p>
          <a:p>
            <a:pPr marL="0" indent="0">
              <a:lnSpc>
                <a:spcPct val="110000"/>
              </a:lnSpc>
              <a:spcBef>
                <a:spcPts val="0"/>
              </a:spcBef>
              <a:spcAft>
                <a:spcPts val="600"/>
              </a:spcAft>
              <a:buNone/>
            </a:pPr>
            <a:endParaRPr lang="en-US" sz="1200" dirty="0"/>
          </a:p>
        </p:txBody>
      </p:sp>
    </p:spTree>
    <p:extLst>
      <p:ext uri="{BB962C8B-B14F-4D97-AF65-F5344CB8AC3E}">
        <p14:creationId xmlns:p14="http://schemas.microsoft.com/office/powerpoint/2010/main" val="8283909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077200" cy="457200"/>
          </a:xfrm>
        </p:spPr>
        <p:txBody>
          <a:bodyPr>
            <a:noAutofit/>
          </a:bodyPr>
          <a:lstStyle/>
          <a:p>
            <a:r>
              <a:rPr lang="en-US" dirty="0" smtClean="0"/>
              <a:t>Rehearse and practice for a good </a:t>
            </a:r>
            <a:r>
              <a:rPr lang="en-US" dirty="0" smtClean="0"/>
              <a:t/>
            </a:r>
            <a:br>
              <a:rPr lang="en-US" dirty="0" smtClean="0"/>
            </a:br>
            <a:r>
              <a:rPr lang="en-US" dirty="0" smtClean="0"/>
              <a:t>delivery</a:t>
            </a:r>
            <a:endParaRPr lang="en-US" dirty="0"/>
          </a:p>
        </p:txBody>
      </p:sp>
      <p:sp>
        <p:nvSpPr>
          <p:cNvPr id="3" name="Content Placeholder 2"/>
          <p:cNvSpPr>
            <a:spLocks noGrp="1"/>
          </p:cNvSpPr>
          <p:nvPr>
            <p:ph idx="1"/>
          </p:nvPr>
        </p:nvSpPr>
        <p:spPr>
          <a:xfrm>
            <a:off x="304800" y="1447800"/>
            <a:ext cx="5943600" cy="4953000"/>
          </a:xfrm>
        </p:spPr>
        <p:txBody>
          <a:bodyPr>
            <a:noAutofit/>
          </a:bodyPr>
          <a:lstStyle/>
          <a:p>
            <a:pPr marL="0" indent="0">
              <a:lnSpc>
                <a:spcPct val="110000"/>
              </a:lnSpc>
              <a:spcBef>
                <a:spcPts val="0"/>
              </a:spcBef>
              <a:spcAft>
                <a:spcPts val="600"/>
              </a:spcAft>
              <a:buNone/>
            </a:pPr>
            <a:r>
              <a:rPr lang="en-US" sz="2400" b="1" dirty="0" smtClean="0"/>
              <a:t>Rehearse as much as possible </a:t>
            </a:r>
            <a:endParaRPr lang="en-US" dirty="0"/>
          </a:p>
          <a:p>
            <a:pPr marL="400050" lvl="1" indent="0">
              <a:lnSpc>
                <a:spcPct val="110000"/>
              </a:lnSpc>
              <a:spcBef>
                <a:spcPts val="0"/>
              </a:spcBef>
              <a:spcAft>
                <a:spcPts val="600"/>
              </a:spcAft>
              <a:buFont typeface="Arial" pitchFamily="34" charset="0"/>
              <a:buChar char="•"/>
            </a:pPr>
            <a:r>
              <a:rPr lang="en-US" sz="2000" dirty="0" smtClean="0"/>
              <a:t>  Deliver a mock presentation to an empty room while projecting slides on a screen</a:t>
            </a:r>
          </a:p>
          <a:p>
            <a:pPr marL="400050" lvl="1" indent="0">
              <a:lnSpc>
                <a:spcPct val="110000"/>
              </a:lnSpc>
              <a:spcBef>
                <a:spcPts val="0"/>
              </a:spcBef>
              <a:spcAft>
                <a:spcPts val="600"/>
              </a:spcAft>
              <a:buNone/>
            </a:pPr>
            <a:endParaRPr lang="en-US" sz="2000" dirty="0" smtClean="0"/>
          </a:p>
          <a:p>
            <a:pPr marL="400050" lvl="1" indent="0">
              <a:lnSpc>
                <a:spcPct val="110000"/>
              </a:lnSpc>
              <a:spcBef>
                <a:spcPts val="0"/>
              </a:spcBef>
              <a:spcAft>
                <a:spcPts val="600"/>
              </a:spcAft>
              <a:buFont typeface="Arial" pitchFamily="34" charset="0"/>
              <a:buChar char="•"/>
            </a:pPr>
            <a:r>
              <a:rPr lang="en-US" sz="2000" dirty="0" smtClean="0"/>
              <a:t>  Rehearse mentally: at your desk, while riding your bicycle in the shower, etc. </a:t>
            </a:r>
          </a:p>
          <a:p>
            <a:pPr marL="400050" lvl="1" indent="0">
              <a:lnSpc>
                <a:spcPct val="110000"/>
              </a:lnSpc>
              <a:spcBef>
                <a:spcPts val="0"/>
              </a:spcBef>
              <a:spcAft>
                <a:spcPts val="600"/>
              </a:spcAft>
              <a:buNone/>
            </a:pPr>
            <a:endParaRPr lang="en-US" sz="2000" dirty="0" smtClean="0"/>
          </a:p>
          <a:p>
            <a:pPr marL="400050" lvl="1" indent="0">
              <a:lnSpc>
                <a:spcPct val="110000"/>
              </a:lnSpc>
              <a:spcBef>
                <a:spcPts val="0"/>
              </a:spcBef>
              <a:spcAft>
                <a:spcPts val="600"/>
              </a:spcAft>
              <a:buFont typeface="Arial" pitchFamily="34" charset="0"/>
              <a:buChar char="•"/>
            </a:pPr>
            <a:r>
              <a:rPr lang="en-US" sz="2000" dirty="0" smtClean="0"/>
              <a:t>  Rehearse however you feel most comfortable, just try to rehearse so that you know exactly what you will say and, importantly, how long it will take you to say it</a:t>
            </a:r>
            <a:endParaRPr lang="en-US" sz="2000" dirty="0"/>
          </a:p>
        </p:txBody>
      </p:sp>
    </p:spTree>
    <p:extLst>
      <p:ext uri="{BB962C8B-B14F-4D97-AF65-F5344CB8AC3E}">
        <p14:creationId xmlns:p14="http://schemas.microsoft.com/office/powerpoint/2010/main" val="15911626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457200"/>
          </a:xfrm>
        </p:spPr>
        <p:txBody>
          <a:bodyPr>
            <a:noAutofit/>
          </a:bodyPr>
          <a:lstStyle/>
          <a:p>
            <a:r>
              <a:rPr lang="en-US" dirty="0" smtClean="0"/>
              <a:t>Best piece of advice in science communication</a:t>
            </a:r>
            <a:endParaRPr lang="en-US" dirty="0"/>
          </a:p>
        </p:txBody>
      </p:sp>
      <p:sp>
        <p:nvSpPr>
          <p:cNvPr id="3" name="Content Placeholder 2"/>
          <p:cNvSpPr>
            <a:spLocks noGrp="1"/>
          </p:cNvSpPr>
          <p:nvPr>
            <p:ph idx="1"/>
          </p:nvPr>
        </p:nvSpPr>
        <p:spPr>
          <a:xfrm>
            <a:off x="457200" y="1447800"/>
            <a:ext cx="7924800" cy="4953000"/>
          </a:xfrm>
        </p:spPr>
        <p:txBody>
          <a:bodyPr>
            <a:noAutofit/>
          </a:bodyPr>
          <a:lstStyle/>
          <a:p>
            <a:pPr marL="0" indent="0">
              <a:lnSpc>
                <a:spcPct val="110000"/>
              </a:lnSpc>
              <a:spcBef>
                <a:spcPts val="0"/>
              </a:spcBef>
              <a:spcAft>
                <a:spcPts val="600"/>
              </a:spcAft>
              <a:buNone/>
            </a:pPr>
            <a:r>
              <a:rPr lang="en-US" sz="2400" b="1" dirty="0" smtClean="0">
                <a:solidFill>
                  <a:srgbClr val="800000"/>
                </a:solidFill>
              </a:rPr>
              <a:t>Know your audience</a:t>
            </a:r>
            <a:endParaRPr lang="en-US" sz="2400" b="1" dirty="0" smtClean="0"/>
          </a:p>
          <a:p>
            <a:pPr marL="400050" lvl="1" indent="0">
              <a:lnSpc>
                <a:spcPct val="110000"/>
              </a:lnSpc>
              <a:spcBef>
                <a:spcPts val="0"/>
              </a:spcBef>
              <a:spcAft>
                <a:spcPts val="600"/>
              </a:spcAft>
              <a:buNone/>
            </a:pPr>
            <a:r>
              <a:rPr lang="en-US" sz="2000" dirty="0" smtClean="0"/>
              <a:t>Before planning your presentation, you should clearly define:</a:t>
            </a:r>
          </a:p>
          <a:p>
            <a:pPr marL="0" indent="0">
              <a:lnSpc>
                <a:spcPct val="110000"/>
              </a:lnSpc>
              <a:spcBef>
                <a:spcPts val="0"/>
              </a:spcBef>
              <a:spcAft>
                <a:spcPts val="600"/>
              </a:spcAft>
              <a:buNone/>
            </a:pPr>
            <a:endParaRPr lang="en-US" sz="1200" dirty="0"/>
          </a:p>
          <a:p>
            <a:pPr lvl="1">
              <a:lnSpc>
                <a:spcPct val="110000"/>
              </a:lnSpc>
              <a:spcBef>
                <a:spcPts val="0"/>
              </a:spcBef>
              <a:spcAft>
                <a:spcPts val="600"/>
              </a:spcAft>
              <a:buFont typeface="Wingdings" pitchFamily="2" charset="2"/>
              <a:buChar char="§"/>
            </a:pPr>
            <a:r>
              <a:rPr lang="en-US" sz="2000" b="1" dirty="0" smtClean="0">
                <a:solidFill>
                  <a:srgbClr val="800000"/>
                </a:solidFill>
              </a:rPr>
              <a:t>Who is your target audience?  </a:t>
            </a:r>
            <a:endParaRPr lang="en-US" sz="2000" b="1" dirty="0" smtClean="0">
              <a:solidFill>
                <a:srgbClr val="800000"/>
              </a:solidFill>
            </a:endParaRPr>
          </a:p>
          <a:p>
            <a:pPr marL="457200" lvl="1" indent="0">
              <a:lnSpc>
                <a:spcPct val="110000"/>
              </a:lnSpc>
              <a:spcBef>
                <a:spcPts val="0"/>
              </a:spcBef>
              <a:spcAft>
                <a:spcPts val="600"/>
              </a:spcAft>
              <a:buNone/>
            </a:pPr>
            <a:endParaRPr lang="en-US" sz="2000" dirty="0" smtClean="0"/>
          </a:p>
          <a:p>
            <a:pPr lvl="1">
              <a:lnSpc>
                <a:spcPct val="110000"/>
              </a:lnSpc>
              <a:spcBef>
                <a:spcPts val="0"/>
              </a:spcBef>
              <a:spcAft>
                <a:spcPts val="600"/>
              </a:spcAft>
              <a:buFont typeface="Wingdings" pitchFamily="2" charset="2"/>
              <a:buChar char="§"/>
            </a:pPr>
            <a:r>
              <a:rPr lang="en-US" sz="2000" b="1" dirty="0" smtClean="0">
                <a:solidFill>
                  <a:srgbClr val="800000"/>
                </a:solidFill>
              </a:rPr>
              <a:t>How do you want to impact your audience? </a:t>
            </a:r>
            <a:endParaRPr lang="en-US" sz="2000" b="1" dirty="0" smtClean="0">
              <a:solidFill>
                <a:srgbClr val="800000"/>
              </a:solidFill>
            </a:endParaRPr>
          </a:p>
          <a:p>
            <a:pPr marL="457200" lvl="1" indent="0">
              <a:lnSpc>
                <a:spcPct val="110000"/>
              </a:lnSpc>
              <a:spcBef>
                <a:spcPts val="0"/>
              </a:spcBef>
              <a:spcAft>
                <a:spcPts val="600"/>
              </a:spcAft>
              <a:buNone/>
            </a:pPr>
            <a:endParaRPr lang="en-US" sz="2000" dirty="0" smtClean="0"/>
          </a:p>
          <a:p>
            <a:pPr lvl="1">
              <a:lnSpc>
                <a:spcPct val="110000"/>
              </a:lnSpc>
              <a:spcBef>
                <a:spcPts val="0"/>
              </a:spcBef>
              <a:spcAft>
                <a:spcPts val="600"/>
              </a:spcAft>
              <a:buFont typeface="Wingdings" pitchFamily="2" charset="2"/>
              <a:buChar char="§"/>
            </a:pPr>
            <a:r>
              <a:rPr lang="en-US" sz="2000" b="1" dirty="0" smtClean="0">
                <a:solidFill>
                  <a:srgbClr val="800000"/>
                </a:solidFill>
              </a:rPr>
              <a:t>What will you need to do to help your audience understand and appreciate your talk?  </a:t>
            </a:r>
            <a:endParaRPr lang="en-US" sz="2000" dirty="0"/>
          </a:p>
          <a:p>
            <a:pPr>
              <a:lnSpc>
                <a:spcPct val="110000"/>
              </a:lnSpc>
              <a:spcBef>
                <a:spcPts val="0"/>
              </a:spcBef>
              <a:spcAft>
                <a:spcPts val="600"/>
              </a:spcAft>
            </a:pPr>
            <a:endParaRPr lang="en-US" sz="1200" dirty="0" smtClean="0"/>
          </a:p>
          <a:p>
            <a:pPr>
              <a:lnSpc>
                <a:spcPct val="110000"/>
              </a:lnSpc>
              <a:spcBef>
                <a:spcPts val="0"/>
              </a:spcBef>
              <a:spcAft>
                <a:spcPts val="600"/>
              </a:spcAft>
            </a:pPr>
            <a:endParaRPr lang="en-US" sz="1200" dirty="0"/>
          </a:p>
        </p:txBody>
      </p:sp>
    </p:spTree>
    <p:extLst>
      <p:ext uri="{BB962C8B-B14F-4D97-AF65-F5344CB8AC3E}">
        <p14:creationId xmlns:p14="http://schemas.microsoft.com/office/powerpoint/2010/main" val="29980579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7848600" cy="457200"/>
          </a:xfrm>
        </p:spPr>
        <p:txBody>
          <a:bodyPr>
            <a:noAutofit/>
          </a:bodyPr>
          <a:lstStyle/>
          <a:p>
            <a:r>
              <a:rPr lang="en-US" dirty="0" smtClean="0"/>
              <a:t>Don’t use slides as presentation </a:t>
            </a:r>
            <a:r>
              <a:rPr lang="en-US" dirty="0" smtClean="0"/>
              <a:t/>
            </a:r>
            <a:br>
              <a:rPr lang="en-US" dirty="0" smtClean="0"/>
            </a:br>
            <a:r>
              <a:rPr lang="en-US" dirty="0" smtClean="0"/>
              <a:t>notes</a:t>
            </a:r>
            <a:endParaRPr lang="en-US" dirty="0"/>
          </a:p>
        </p:txBody>
      </p:sp>
      <p:pic>
        <p:nvPicPr>
          <p:cNvPr id="4" name="Picture 3" descr="Macintosh HD:Users:carterme:Desktop:handout 30.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600200"/>
            <a:ext cx="6781800" cy="4495800"/>
          </a:xfrm>
          <a:prstGeom prst="rect">
            <a:avLst/>
          </a:prstGeom>
          <a:noFill/>
          <a:ln>
            <a:noFill/>
          </a:ln>
        </p:spPr>
      </p:pic>
    </p:spTree>
    <p:extLst>
      <p:ext uri="{BB962C8B-B14F-4D97-AF65-F5344CB8AC3E}">
        <p14:creationId xmlns:p14="http://schemas.microsoft.com/office/powerpoint/2010/main" val="15911626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381000"/>
            <a:ext cx="8077200" cy="457200"/>
          </a:xfrm>
        </p:spPr>
        <p:txBody>
          <a:bodyPr>
            <a:noAutofit/>
          </a:bodyPr>
          <a:lstStyle/>
          <a:p>
            <a:r>
              <a:rPr lang="en-US" dirty="0" smtClean="0"/>
              <a:t>Try to “be present” as much as </a:t>
            </a:r>
            <a:r>
              <a:rPr lang="en-US" dirty="0" smtClean="0"/>
              <a:t/>
            </a:r>
            <a:br>
              <a:rPr lang="en-US" dirty="0" smtClean="0"/>
            </a:br>
            <a:r>
              <a:rPr lang="en-US" dirty="0" smtClean="0"/>
              <a:t>possible</a:t>
            </a:r>
            <a:endParaRPr lang="en-US" dirty="0"/>
          </a:p>
        </p:txBody>
      </p:sp>
      <p:pic>
        <p:nvPicPr>
          <p:cNvPr id="4" name="Picture 3" descr="Macintosh HD:Users:carterme:Desktop:handout 31.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447800"/>
            <a:ext cx="7962900" cy="4319301"/>
          </a:xfrm>
          <a:prstGeom prst="rect">
            <a:avLst/>
          </a:prstGeom>
          <a:noFill/>
          <a:ln>
            <a:noFill/>
          </a:ln>
        </p:spPr>
      </p:pic>
    </p:spTree>
    <p:extLst>
      <p:ext uri="{BB962C8B-B14F-4D97-AF65-F5344CB8AC3E}">
        <p14:creationId xmlns:p14="http://schemas.microsoft.com/office/powerpoint/2010/main" val="12621309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229600" cy="457200"/>
          </a:xfrm>
        </p:spPr>
        <p:txBody>
          <a:bodyPr>
            <a:noAutofit/>
          </a:bodyPr>
          <a:lstStyle/>
          <a:p>
            <a:r>
              <a:rPr lang="en-US" dirty="0" smtClean="0"/>
              <a:t>Prepare for inevitable nerves </a:t>
            </a:r>
            <a:r>
              <a:rPr lang="en-US" dirty="0" smtClean="0"/>
              <a:t/>
            </a:r>
            <a:br>
              <a:rPr lang="en-US" dirty="0" smtClean="0"/>
            </a:br>
            <a:r>
              <a:rPr lang="en-US" dirty="0" smtClean="0"/>
              <a:t>and </a:t>
            </a:r>
            <a:r>
              <a:rPr lang="en-US" dirty="0" smtClean="0"/>
              <a:t>anxiety</a:t>
            </a:r>
            <a:endParaRPr lang="en-US" dirty="0"/>
          </a:p>
        </p:txBody>
      </p:sp>
      <p:sp>
        <p:nvSpPr>
          <p:cNvPr id="3" name="Content Placeholder 2"/>
          <p:cNvSpPr>
            <a:spLocks noGrp="1"/>
          </p:cNvSpPr>
          <p:nvPr>
            <p:ph idx="1"/>
          </p:nvPr>
        </p:nvSpPr>
        <p:spPr>
          <a:xfrm>
            <a:off x="304800" y="1447800"/>
            <a:ext cx="5943600" cy="5181600"/>
          </a:xfrm>
        </p:spPr>
        <p:txBody>
          <a:bodyPr>
            <a:noAutofit/>
          </a:bodyPr>
          <a:lstStyle/>
          <a:p>
            <a:pPr marL="0" indent="0">
              <a:lnSpc>
                <a:spcPct val="110000"/>
              </a:lnSpc>
              <a:spcBef>
                <a:spcPts val="0"/>
              </a:spcBef>
              <a:spcAft>
                <a:spcPts val="600"/>
              </a:spcAft>
              <a:buNone/>
            </a:pPr>
            <a:r>
              <a:rPr lang="en-US" sz="2400" b="1" dirty="0" smtClean="0">
                <a:solidFill>
                  <a:srgbClr val="782327"/>
                </a:solidFill>
              </a:rPr>
              <a:t>Practice &amp; preparation are key!</a:t>
            </a:r>
          </a:p>
          <a:p>
            <a:pPr marL="400050" lvl="1" indent="0">
              <a:lnSpc>
                <a:spcPct val="110000"/>
              </a:lnSpc>
              <a:spcBef>
                <a:spcPts val="0"/>
              </a:spcBef>
              <a:spcAft>
                <a:spcPts val="600"/>
              </a:spcAft>
              <a:buNone/>
            </a:pPr>
            <a:r>
              <a:rPr lang="en-US" sz="2000" b="1" dirty="0" smtClean="0"/>
              <a:t>Some tricks:</a:t>
            </a:r>
            <a:endParaRPr lang="en-US" sz="2000" b="1" dirty="0"/>
          </a:p>
          <a:p>
            <a:pPr lvl="1">
              <a:lnSpc>
                <a:spcPct val="110000"/>
              </a:lnSpc>
              <a:spcBef>
                <a:spcPts val="0"/>
              </a:spcBef>
              <a:spcAft>
                <a:spcPts val="600"/>
              </a:spcAft>
              <a:buFont typeface="Arial" pitchFamily="34" charset="0"/>
              <a:buChar char="•"/>
            </a:pPr>
            <a:r>
              <a:rPr lang="en-US" sz="2000" dirty="0" smtClean="0"/>
              <a:t>Rehearse for the 5 min before your presentation begins </a:t>
            </a:r>
          </a:p>
          <a:p>
            <a:pPr marL="400050" lvl="1" indent="0">
              <a:lnSpc>
                <a:spcPct val="110000"/>
              </a:lnSpc>
              <a:spcBef>
                <a:spcPts val="0"/>
              </a:spcBef>
              <a:spcAft>
                <a:spcPts val="600"/>
              </a:spcAft>
              <a:buFont typeface="Arial" pitchFamily="34" charset="0"/>
              <a:buChar char="•"/>
            </a:pPr>
            <a:endParaRPr lang="en-US" sz="2000" dirty="0" smtClean="0"/>
          </a:p>
          <a:p>
            <a:pPr lvl="1">
              <a:lnSpc>
                <a:spcPct val="110000"/>
              </a:lnSpc>
              <a:spcBef>
                <a:spcPts val="0"/>
              </a:spcBef>
              <a:spcAft>
                <a:spcPts val="600"/>
              </a:spcAft>
              <a:buFont typeface="Arial" pitchFamily="34" charset="0"/>
              <a:buChar char="•"/>
            </a:pPr>
            <a:r>
              <a:rPr lang="en-US" sz="2000" dirty="0" smtClean="0"/>
              <a:t>Memorize and rehearse the first 1-2 min of your talk most of all</a:t>
            </a:r>
          </a:p>
          <a:p>
            <a:pPr marL="400050" lvl="1" indent="0">
              <a:lnSpc>
                <a:spcPct val="110000"/>
              </a:lnSpc>
              <a:spcBef>
                <a:spcPts val="0"/>
              </a:spcBef>
              <a:spcAft>
                <a:spcPts val="600"/>
              </a:spcAft>
              <a:buNone/>
            </a:pPr>
            <a:endParaRPr lang="en-US" sz="2000" dirty="0" smtClean="0"/>
          </a:p>
          <a:p>
            <a:pPr lvl="1">
              <a:lnSpc>
                <a:spcPct val="110000"/>
              </a:lnSpc>
              <a:spcBef>
                <a:spcPts val="0"/>
              </a:spcBef>
              <a:spcAft>
                <a:spcPts val="600"/>
              </a:spcAft>
              <a:buFont typeface="Arial" pitchFamily="34" charset="0"/>
              <a:buChar char="•"/>
            </a:pPr>
            <a:r>
              <a:rPr lang="en-US" sz="2000" dirty="0" smtClean="0"/>
              <a:t>Walk around your presentation space  </a:t>
            </a:r>
          </a:p>
          <a:p>
            <a:pPr marL="400050" lvl="1" indent="0">
              <a:lnSpc>
                <a:spcPct val="110000"/>
              </a:lnSpc>
              <a:spcBef>
                <a:spcPts val="0"/>
              </a:spcBef>
              <a:spcAft>
                <a:spcPts val="600"/>
              </a:spcAft>
              <a:buFont typeface="Arial" pitchFamily="34" charset="0"/>
              <a:buChar char="•"/>
            </a:pPr>
            <a:endParaRPr lang="en-US" sz="2000" dirty="0" smtClean="0"/>
          </a:p>
          <a:p>
            <a:pPr lvl="1">
              <a:lnSpc>
                <a:spcPct val="110000"/>
              </a:lnSpc>
              <a:spcBef>
                <a:spcPts val="0"/>
              </a:spcBef>
              <a:spcAft>
                <a:spcPts val="600"/>
              </a:spcAft>
              <a:buFont typeface="Arial" pitchFamily="34" charset="0"/>
              <a:buChar char="•"/>
            </a:pPr>
            <a:r>
              <a:rPr lang="en-US" sz="2000" dirty="0" smtClean="0"/>
              <a:t>Bring a water bottle</a:t>
            </a:r>
            <a:endParaRPr lang="en-US" sz="2000" i="1" dirty="0" smtClean="0"/>
          </a:p>
          <a:p>
            <a:pPr>
              <a:lnSpc>
                <a:spcPct val="110000"/>
              </a:lnSpc>
              <a:spcBef>
                <a:spcPts val="0"/>
              </a:spcBef>
              <a:spcAft>
                <a:spcPts val="600"/>
              </a:spcAft>
            </a:pPr>
            <a:endParaRPr lang="en-US" sz="1200" dirty="0"/>
          </a:p>
        </p:txBody>
      </p:sp>
    </p:spTree>
    <p:extLst>
      <p:ext uri="{BB962C8B-B14F-4D97-AF65-F5344CB8AC3E}">
        <p14:creationId xmlns:p14="http://schemas.microsoft.com/office/powerpoint/2010/main" val="23949204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7848600" cy="457200"/>
          </a:xfrm>
        </p:spPr>
        <p:txBody>
          <a:bodyPr>
            <a:normAutofit/>
          </a:bodyPr>
          <a:lstStyle/>
          <a:p>
            <a:r>
              <a:rPr lang="en-US" dirty="0" smtClean="0"/>
              <a:t>Practice using technology</a:t>
            </a:r>
            <a:endParaRPr lang="en-US" dirty="0"/>
          </a:p>
        </p:txBody>
      </p:sp>
      <p:sp>
        <p:nvSpPr>
          <p:cNvPr id="3" name="Content Placeholder 2"/>
          <p:cNvSpPr>
            <a:spLocks noGrp="1"/>
          </p:cNvSpPr>
          <p:nvPr>
            <p:ph idx="1"/>
          </p:nvPr>
        </p:nvSpPr>
        <p:spPr>
          <a:xfrm>
            <a:off x="304800" y="1427162"/>
            <a:ext cx="7391400" cy="685800"/>
          </a:xfrm>
        </p:spPr>
        <p:txBody>
          <a:bodyPr>
            <a:noAutofit/>
          </a:bodyPr>
          <a:lstStyle/>
          <a:p>
            <a:pPr marL="0" indent="0">
              <a:lnSpc>
                <a:spcPct val="110000"/>
              </a:lnSpc>
              <a:spcBef>
                <a:spcPts val="0"/>
              </a:spcBef>
              <a:spcAft>
                <a:spcPts val="600"/>
              </a:spcAft>
              <a:buNone/>
            </a:pPr>
            <a:r>
              <a:rPr lang="en-US" sz="2000" dirty="0" smtClean="0"/>
              <a:t>Know how to use your keyboard to control your presentation including all shortcuts</a:t>
            </a:r>
          </a:p>
          <a:p>
            <a:pPr marL="0" indent="0">
              <a:lnSpc>
                <a:spcPct val="110000"/>
              </a:lnSpc>
              <a:spcBef>
                <a:spcPts val="0"/>
              </a:spcBef>
              <a:spcAft>
                <a:spcPts val="600"/>
              </a:spcAft>
              <a:buNone/>
            </a:pPr>
            <a:endParaRPr lang="en-US" sz="2000" dirty="0" smtClean="0"/>
          </a:p>
          <a:p>
            <a:pPr marL="0" indent="0">
              <a:lnSpc>
                <a:spcPct val="110000"/>
              </a:lnSpc>
              <a:spcBef>
                <a:spcPts val="0"/>
              </a:spcBef>
              <a:spcAft>
                <a:spcPts val="600"/>
              </a:spcAft>
              <a:buNone/>
            </a:pPr>
            <a:endParaRPr lang="en-US" sz="1200" dirty="0"/>
          </a:p>
          <a:p>
            <a:pPr marL="0" indent="0">
              <a:lnSpc>
                <a:spcPct val="110000"/>
              </a:lnSpc>
              <a:spcBef>
                <a:spcPts val="0"/>
              </a:spcBef>
              <a:spcAft>
                <a:spcPts val="600"/>
              </a:spcAft>
              <a:buNone/>
            </a:pPr>
            <a:endParaRPr lang="en-US" sz="1200" dirty="0" smtClean="0"/>
          </a:p>
          <a:p>
            <a:pPr marL="0" indent="0">
              <a:lnSpc>
                <a:spcPct val="110000"/>
              </a:lnSpc>
              <a:spcBef>
                <a:spcPts val="0"/>
              </a:spcBef>
              <a:spcAft>
                <a:spcPts val="600"/>
              </a:spcAft>
              <a:buNone/>
            </a:pPr>
            <a:endParaRPr lang="en-US" sz="1200" dirty="0"/>
          </a:p>
          <a:p>
            <a:pPr marL="0" indent="0">
              <a:lnSpc>
                <a:spcPct val="110000"/>
              </a:lnSpc>
              <a:spcBef>
                <a:spcPts val="0"/>
              </a:spcBef>
              <a:spcAft>
                <a:spcPts val="600"/>
              </a:spcAft>
              <a:buNone/>
            </a:pPr>
            <a:endParaRPr lang="en-US" sz="1200" dirty="0" smtClean="0"/>
          </a:p>
          <a:p>
            <a:pPr marL="0" indent="0">
              <a:lnSpc>
                <a:spcPct val="110000"/>
              </a:lnSpc>
              <a:spcBef>
                <a:spcPts val="0"/>
              </a:spcBef>
              <a:spcAft>
                <a:spcPts val="600"/>
              </a:spcAft>
              <a:buNone/>
            </a:pPr>
            <a:endParaRPr lang="en-US" sz="1200" dirty="0" smtClean="0"/>
          </a:p>
          <a:p>
            <a:pPr marL="0" indent="0">
              <a:lnSpc>
                <a:spcPct val="110000"/>
              </a:lnSpc>
              <a:spcBef>
                <a:spcPts val="0"/>
              </a:spcBef>
              <a:spcAft>
                <a:spcPts val="600"/>
              </a:spcAft>
              <a:buNone/>
            </a:pPr>
            <a:endParaRPr lang="en-US" sz="1200" dirty="0"/>
          </a:p>
          <a:p>
            <a:pPr marL="0" indent="0">
              <a:lnSpc>
                <a:spcPct val="110000"/>
              </a:lnSpc>
              <a:spcBef>
                <a:spcPts val="0"/>
              </a:spcBef>
              <a:spcAft>
                <a:spcPts val="600"/>
              </a:spcAft>
              <a:buNone/>
            </a:pPr>
            <a:endParaRPr lang="en-US" sz="1200" dirty="0" smtClean="0"/>
          </a:p>
          <a:p>
            <a:pPr marL="0" indent="0">
              <a:lnSpc>
                <a:spcPct val="110000"/>
              </a:lnSpc>
              <a:spcBef>
                <a:spcPts val="0"/>
              </a:spcBef>
              <a:spcAft>
                <a:spcPts val="600"/>
              </a:spcAft>
              <a:buNone/>
            </a:pPr>
            <a:endParaRPr lang="en-US" sz="1200" dirty="0"/>
          </a:p>
        </p:txBody>
      </p:sp>
      <p:pic>
        <p:nvPicPr>
          <p:cNvPr id="5" name="Picture 4" descr="Macintosh HD:Users:carterme:Desktop:handout 32.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800" y="2320924"/>
            <a:ext cx="5935345" cy="2870200"/>
          </a:xfrm>
          <a:prstGeom prst="rect">
            <a:avLst/>
          </a:prstGeom>
          <a:noFill/>
          <a:ln>
            <a:noFill/>
          </a:ln>
        </p:spPr>
      </p:pic>
      <p:sp>
        <p:nvSpPr>
          <p:cNvPr id="6" name="TextBox 5"/>
          <p:cNvSpPr txBox="1"/>
          <p:nvPr/>
        </p:nvSpPr>
        <p:spPr>
          <a:xfrm>
            <a:off x="304800" y="2320924"/>
            <a:ext cx="2667000" cy="4201150"/>
          </a:xfrm>
          <a:prstGeom prst="rect">
            <a:avLst/>
          </a:prstGeom>
          <a:noFill/>
        </p:spPr>
        <p:txBody>
          <a:bodyPr wrap="square" rtlCol="0">
            <a:spAutoFit/>
          </a:bodyPr>
          <a:lstStyle/>
          <a:p>
            <a:pPr>
              <a:buFont typeface="Arial" pitchFamily="34" charset="0"/>
              <a:buChar char="•"/>
            </a:pPr>
            <a:r>
              <a:rPr lang="en-US" dirty="0" smtClean="0"/>
              <a:t>  Remember power cord and adapter</a:t>
            </a:r>
          </a:p>
          <a:p>
            <a:endParaRPr lang="en-US" sz="1100" dirty="0" smtClean="0"/>
          </a:p>
          <a:p>
            <a:pPr>
              <a:buFont typeface="Arial" pitchFamily="34" charset="0"/>
              <a:buChar char="•"/>
            </a:pPr>
            <a:r>
              <a:rPr lang="en-US" dirty="0" smtClean="0"/>
              <a:t>  Determine how to dim or turn off lights if necessary</a:t>
            </a:r>
          </a:p>
          <a:p>
            <a:endParaRPr lang="en-US" sz="1100" dirty="0" smtClean="0"/>
          </a:p>
          <a:p>
            <a:pPr>
              <a:buFont typeface="Arial" pitchFamily="34" charset="0"/>
              <a:buChar char="•"/>
            </a:pPr>
            <a:r>
              <a:rPr lang="en-US" dirty="0" smtClean="0"/>
              <a:t>  Bring a timer – phone or use presentation mode in PowerPoint</a:t>
            </a:r>
          </a:p>
          <a:p>
            <a:endParaRPr lang="en-US" sz="1100" dirty="0" smtClean="0"/>
          </a:p>
          <a:p>
            <a:pPr>
              <a:buFont typeface="Arial" pitchFamily="34" charset="0"/>
              <a:buChar char="•"/>
            </a:pPr>
            <a:r>
              <a:rPr lang="en-US" dirty="0" smtClean="0"/>
              <a:t>  Bring a Laser Pointer for traditional screens</a:t>
            </a:r>
          </a:p>
          <a:p>
            <a:endParaRPr lang="en-US" sz="1100" dirty="0" smtClean="0"/>
          </a:p>
          <a:p>
            <a:pPr>
              <a:buFont typeface="Arial" pitchFamily="34" charset="0"/>
              <a:buChar char="•"/>
            </a:pPr>
            <a:r>
              <a:rPr lang="en-US" dirty="0" smtClean="0"/>
              <a:t>  Use computer cursor for LED screens</a:t>
            </a:r>
            <a:endParaRPr lang="en-US" dirty="0"/>
          </a:p>
        </p:txBody>
      </p:sp>
    </p:spTree>
    <p:extLst>
      <p:ext uri="{BB962C8B-B14F-4D97-AF65-F5344CB8AC3E}">
        <p14:creationId xmlns:p14="http://schemas.microsoft.com/office/powerpoint/2010/main" val="10694014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762000"/>
            <a:ext cx="7848600" cy="457200"/>
          </a:xfrm>
        </p:spPr>
        <p:txBody>
          <a:bodyPr>
            <a:normAutofit/>
          </a:bodyPr>
          <a:lstStyle/>
          <a:p>
            <a:r>
              <a:rPr lang="en-US" dirty="0" smtClean="0"/>
              <a:t>Practice using a laser pointer</a:t>
            </a:r>
            <a:endParaRPr lang="en-US" dirty="0"/>
          </a:p>
        </p:txBody>
      </p:sp>
      <p:sp>
        <p:nvSpPr>
          <p:cNvPr id="3" name="Content Placeholder 2"/>
          <p:cNvSpPr>
            <a:spLocks noGrp="1"/>
          </p:cNvSpPr>
          <p:nvPr>
            <p:ph idx="1"/>
          </p:nvPr>
        </p:nvSpPr>
        <p:spPr>
          <a:xfrm>
            <a:off x="266700" y="1447800"/>
            <a:ext cx="3657600" cy="4953000"/>
          </a:xfrm>
        </p:spPr>
        <p:txBody>
          <a:bodyPr>
            <a:noAutofit/>
          </a:bodyPr>
          <a:lstStyle/>
          <a:p>
            <a:pPr marL="0" indent="0">
              <a:lnSpc>
                <a:spcPct val="110000"/>
              </a:lnSpc>
              <a:spcBef>
                <a:spcPts val="0"/>
              </a:spcBef>
              <a:spcAft>
                <a:spcPts val="600"/>
              </a:spcAft>
              <a:buNone/>
            </a:pPr>
            <a:r>
              <a:rPr lang="en-US" sz="2000" b="1" dirty="0" smtClean="0"/>
              <a:t>Use a laser pointer sparingly: </a:t>
            </a:r>
          </a:p>
          <a:p>
            <a:pPr marL="400050" lvl="1" indent="0">
              <a:lnSpc>
                <a:spcPct val="110000"/>
              </a:lnSpc>
              <a:spcBef>
                <a:spcPts val="0"/>
              </a:spcBef>
              <a:spcAft>
                <a:spcPts val="600"/>
              </a:spcAft>
              <a:buFont typeface="Arial" pitchFamily="34" charset="0"/>
              <a:buChar char="•"/>
            </a:pPr>
            <a:r>
              <a:rPr lang="en-US" dirty="0" smtClean="0"/>
              <a:t>  Don’t turn on the laser pointer until it is aimed at the screen </a:t>
            </a:r>
          </a:p>
          <a:p>
            <a:pPr marL="400050" lvl="1" indent="0">
              <a:lnSpc>
                <a:spcPct val="110000"/>
              </a:lnSpc>
              <a:spcBef>
                <a:spcPts val="0"/>
              </a:spcBef>
              <a:spcAft>
                <a:spcPts val="600"/>
              </a:spcAft>
              <a:buNone/>
            </a:pPr>
            <a:endParaRPr lang="en-US" sz="900" dirty="0" smtClean="0"/>
          </a:p>
          <a:p>
            <a:pPr marL="400050" lvl="1" indent="0">
              <a:lnSpc>
                <a:spcPct val="110000"/>
              </a:lnSpc>
              <a:spcBef>
                <a:spcPts val="0"/>
              </a:spcBef>
              <a:spcAft>
                <a:spcPts val="600"/>
              </a:spcAft>
              <a:buFont typeface="Arial" pitchFamily="34" charset="0"/>
              <a:buChar char="•"/>
            </a:pPr>
            <a:r>
              <a:rPr lang="en-US" dirty="0" smtClean="0"/>
              <a:t>  Never aim a laser pointer in the direction of the audience</a:t>
            </a:r>
          </a:p>
          <a:p>
            <a:pPr marL="400050" lvl="1" indent="0">
              <a:lnSpc>
                <a:spcPct val="110000"/>
              </a:lnSpc>
              <a:spcBef>
                <a:spcPts val="0"/>
              </a:spcBef>
              <a:spcAft>
                <a:spcPts val="600"/>
              </a:spcAft>
              <a:buNone/>
            </a:pPr>
            <a:endParaRPr lang="en-US" sz="900" dirty="0" smtClean="0"/>
          </a:p>
          <a:p>
            <a:pPr marL="400050" lvl="1" indent="0">
              <a:lnSpc>
                <a:spcPct val="110000"/>
              </a:lnSpc>
              <a:spcBef>
                <a:spcPts val="0"/>
              </a:spcBef>
              <a:spcAft>
                <a:spcPts val="600"/>
              </a:spcAft>
              <a:buFont typeface="Arial" pitchFamily="34" charset="0"/>
              <a:buChar char="•"/>
            </a:pPr>
            <a:r>
              <a:rPr lang="en-US" dirty="0" smtClean="0"/>
              <a:t>  Don’t highlight text </a:t>
            </a:r>
          </a:p>
          <a:p>
            <a:pPr marL="400050" lvl="1" indent="0">
              <a:lnSpc>
                <a:spcPct val="110000"/>
              </a:lnSpc>
              <a:spcBef>
                <a:spcPts val="0"/>
              </a:spcBef>
              <a:spcAft>
                <a:spcPts val="600"/>
              </a:spcAft>
              <a:buNone/>
            </a:pPr>
            <a:endParaRPr lang="en-US" sz="900" dirty="0" smtClean="0"/>
          </a:p>
          <a:p>
            <a:pPr marL="400050" lvl="1" indent="0">
              <a:lnSpc>
                <a:spcPct val="110000"/>
              </a:lnSpc>
              <a:spcBef>
                <a:spcPts val="0"/>
              </a:spcBef>
              <a:spcAft>
                <a:spcPts val="600"/>
              </a:spcAft>
              <a:buFont typeface="Arial" pitchFamily="34" charset="0"/>
              <a:buChar char="•"/>
            </a:pPr>
            <a:r>
              <a:rPr lang="en-US" dirty="0" smtClean="0"/>
              <a:t>  Try to leave your pointer on for only a few seconds at most  </a:t>
            </a:r>
          </a:p>
          <a:p>
            <a:pPr marL="400050" lvl="1" indent="0">
              <a:lnSpc>
                <a:spcPct val="110000"/>
              </a:lnSpc>
              <a:spcBef>
                <a:spcPts val="0"/>
              </a:spcBef>
              <a:spcAft>
                <a:spcPts val="600"/>
              </a:spcAft>
              <a:buNone/>
            </a:pPr>
            <a:endParaRPr lang="en-US" sz="900" dirty="0" smtClean="0"/>
          </a:p>
          <a:p>
            <a:pPr marL="400050" lvl="1" indent="0">
              <a:lnSpc>
                <a:spcPct val="110000"/>
              </a:lnSpc>
              <a:spcBef>
                <a:spcPts val="0"/>
              </a:spcBef>
              <a:spcAft>
                <a:spcPts val="600"/>
              </a:spcAft>
              <a:buFont typeface="Arial" pitchFamily="34" charset="0"/>
              <a:buChar char="•"/>
            </a:pPr>
            <a:r>
              <a:rPr lang="en-US" dirty="0" smtClean="0"/>
              <a:t>  Steady your hand if nervous and shaking</a:t>
            </a:r>
          </a:p>
          <a:p>
            <a:pPr marL="400050" lvl="1" indent="0">
              <a:lnSpc>
                <a:spcPct val="110000"/>
              </a:lnSpc>
              <a:spcBef>
                <a:spcPts val="0"/>
              </a:spcBef>
              <a:spcAft>
                <a:spcPts val="600"/>
              </a:spcAft>
              <a:buNone/>
            </a:pPr>
            <a:endParaRPr lang="en-US" sz="900" dirty="0" smtClean="0"/>
          </a:p>
          <a:p>
            <a:pPr marL="400050" lvl="1" indent="0">
              <a:lnSpc>
                <a:spcPct val="110000"/>
              </a:lnSpc>
              <a:spcBef>
                <a:spcPts val="0"/>
              </a:spcBef>
              <a:spcAft>
                <a:spcPts val="600"/>
              </a:spcAft>
              <a:buFont typeface="Arial" pitchFamily="34" charset="0"/>
              <a:buChar char="•"/>
            </a:pPr>
            <a:r>
              <a:rPr lang="en-US" dirty="0" smtClean="0"/>
              <a:t>  Consider purchasing a remote slide advancer with laser pointer</a:t>
            </a:r>
          </a:p>
          <a:p>
            <a:pPr marL="0" indent="0">
              <a:lnSpc>
                <a:spcPct val="110000"/>
              </a:lnSpc>
              <a:spcBef>
                <a:spcPts val="0"/>
              </a:spcBef>
              <a:spcAft>
                <a:spcPts val="600"/>
              </a:spcAft>
              <a:buNone/>
            </a:pPr>
            <a:endParaRPr lang="en-US" sz="1200" dirty="0"/>
          </a:p>
          <a:p>
            <a:pPr marL="0" indent="0">
              <a:lnSpc>
                <a:spcPct val="110000"/>
              </a:lnSpc>
              <a:spcBef>
                <a:spcPts val="0"/>
              </a:spcBef>
              <a:spcAft>
                <a:spcPts val="600"/>
              </a:spcAft>
              <a:buNone/>
            </a:pPr>
            <a:endParaRPr lang="en-US" sz="1200" dirty="0" smtClean="0"/>
          </a:p>
          <a:p>
            <a:pPr marL="0" indent="0">
              <a:lnSpc>
                <a:spcPct val="110000"/>
              </a:lnSpc>
              <a:spcBef>
                <a:spcPts val="0"/>
              </a:spcBef>
              <a:spcAft>
                <a:spcPts val="600"/>
              </a:spcAft>
              <a:buNone/>
            </a:pPr>
            <a:endParaRPr lang="en-US" sz="1200" dirty="0"/>
          </a:p>
          <a:p>
            <a:pPr marL="0" indent="0">
              <a:lnSpc>
                <a:spcPct val="110000"/>
              </a:lnSpc>
              <a:spcBef>
                <a:spcPts val="0"/>
              </a:spcBef>
              <a:spcAft>
                <a:spcPts val="600"/>
              </a:spcAft>
              <a:buNone/>
            </a:pPr>
            <a:endParaRPr lang="en-US" sz="1200" dirty="0" smtClean="0"/>
          </a:p>
          <a:p>
            <a:pPr marL="0" indent="0">
              <a:lnSpc>
                <a:spcPct val="110000"/>
              </a:lnSpc>
              <a:spcBef>
                <a:spcPts val="0"/>
              </a:spcBef>
              <a:spcAft>
                <a:spcPts val="600"/>
              </a:spcAft>
              <a:buNone/>
            </a:pPr>
            <a:endParaRPr lang="en-US" sz="1200" dirty="0" smtClean="0"/>
          </a:p>
          <a:p>
            <a:pPr marL="0" indent="0">
              <a:lnSpc>
                <a:spcPct val="110000"/>
              </a:lnSpc>
              <a:spcBef>
                <a:spcPts val="0"/>
              </a:spcBef>
              <a:spcAft>
                <a:spcPts val="600"/>
              </a:spcAft>
              <a:buNone/>
            </a:pPr>
            <a:endParaRPr lang="en-US" sz="1200" dirty="0"/>
          </a:p>
          <a:p>
            <a:pPr marL="0" indent="0">
              <a:lnSpc>
                <a:spcPct val="110000"/>
              </a:lnSpc>
              <a:spcBef>
                <a:spcPts val="0"/>
              </a:spcBef>
              <a:spcAft>
                <a:spcPts val="600"/>
              </a:spcAft>
              <a:buNone/>
            </a:pPr>
            <a:endParaRPr lang="en-US" sz="1200" dirty="0" smtClean="0"/>
          </a:p>
          <a:p>
            <a:pPr marL="0" indent="0">
              <a:lnSpc>
                <a:spcPct val="110000"/>
              </a:lnSpc>
              <a:spcBef>
                <a:spcPts val="0"/>
              </a:spcBef>
              <a:spcAft>
                <a:spcPts val="600"/>
              </a:spcAft>
              <a:buNone/>
            </a:pPr>
            <a:endParaRPr lang="en-US" sz="1200" dirty="0"/>
          </a:p>
          <a:p>
            <a:pPr marL="0" indent="0">
              <a:lnSpc>
                <a:spcPct val="110000"/>
              </a:lnSpc>
              <a:spcBef>
                <a:spcPts val="0"/>
              </a:spcBef>
              <a:spcAft>
                <a:spcPts val="600"/>
              </a:spcAft>
              <a:buNone/>
            </a:pPr>
            <a:endParaRPr lang="en-US" sz="1200" dirty="0" smtClean="0"/>
          </a:p>
          <a:p>
            <a:pPr marL="0" indent="0">
              <a:lnSpc>
                <a:spcPct val="110000"/>
              </a:lnSpc>
              <a:spcBef>
                <a:spcPts val="0"/>
              </a:spcBef>
              <a:spcAft>
                <a:spcPts val="600"/>
              </a:spcAft>
              <a:buNone/>
            </a:pPr>
            <a:endParaRPr lang="en-US" sz="1200" dirty="0"/>
          </a:p>
        </p:txBody>
      </p:sp>
      <p:pic>
        <p:nvPicPr>
          <p:cNvPr id="4" name="Picture 3" descr="thin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65600" y="1828800"/>
            <a:ext cx="4804581" cy="3556982"/>
          </a:xfrm>
          <a:prstGeom prst="rect">
            <a:avLst/>
          </a:prstGeom>
        </p:spPr>
      </p:pic>
      <p:sp>
        <p:nvSpPr>
          <p:cNvPr id="5" name="Oval 4"/>
          <p:cNvSpPr/>
          <p:nvPr/>
        </p:nvSpPr>
        <p:spPr>
          <a:xfrm>
            <a:off x="7162800" y="2895600"/>
            <a:ext cx="76200" cy="4571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24090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7848600" cy="457200"/>
          </a:xfrm>
        </p:spPr>
        <p:txBody>
          <a:bodyPr>
            <a:noAutofit/>
          </a:bodyPr>
          <a:lstStyle/>
          <a:p>
            <a:r>
              <a:rPr lang="en-US" dirty="0" smtClean="0"/>
              <a:t>Soliciting and answering audience questions</a:t>
            </a:r>
            <a:endParaRPr lang="en-US" dirty="0"/>
          </a:p>
        </p:txBody>
      </p:sp>
      <p:sp>
        <p:nvSpPr>
          <p:cNvPr id="3" name="Content Placeholder 2"/>
          <p:cNvSpPr>
            <a:spLocks noGrp="1"/>
          </p:cNvSpPr>
          <p:nvPr>
            <p:ph idx="1"/>
          </p:nvPr>
        </p:nvSpPr>
        <p:spPr>
          <a:xfrm>
            <a:off x="304800" y="1447800"/>
            <a:ext cx="5943600" cy="4953000"/>
          </a:xfrm>
        </p:spPr>
        <p:txBody>
          <a:bodyPr>
            <a:noAutofit/>
          </a:bodyPr>
          <a:lstStyle/>
          <a:p>
            <a:pPr marL="0" indent="0">
              <a:lnSpc>
                <a:spcPct val="110000"/>
              </a:lnSpc>
              <a:spcBef>
                <a:spcPts val="0"/>
              </a:spcBef>
              <a:spcAft>
                <a:spcPts val="600"/>
              </a:spcAft>
            </a:pPr>
            <a:r>
              <a:rPr lang="en-US" dirty="0" smtClean="0"/>
              <a:t>  Consider rephrasing the question in your own words before providing an answer</a:t>
            </a:r>
          </a:p>
          <a:p>
            <a:pPr marL="0" indent="0">
              <a:lnSpc>
                <a:spcPct val="110000"/>
              </a:lnSpc>
              <a:spcBef>
                <a:spcPts val="0"/>
              </a:spcBef>
              <a:spcAft>
                <a:spcPts val="600"/>
              </a:spcAft>
              <a:buNone/>
            </a:pPr>
            <a:endParaRPr lang="en-US" dirty="0"/>
          </a:p>
          <a:p>
            <a:pPr marL="0" indent="0">
              <a:lnSpc>
                <a:spcPct val="110000"/>
              </a:lnSpc>
              <a:spcBef>
                <a:spcPts val="0"/>
              </a:spcBef>
              <a:spcAft>
                <a:spcPts val="600"/>
              </a:spcAft>
            </a:pPr>
            <a:r>
              <a:rPr lang="en-US" dirty="0" smtClean="0"/>
              <a:t>  Prepare for difficult questions from the audience</a:t>
            </a:r>
          </a:p>
          <a:p>
            <a:pPr marL="0" indent="0">
              <a:lnSpc>
                <a:spcPct val="110000"/>
              </a:lnSpc>
              <a:spcBef>
                <a:spcPts val="0"/>
              </a:spcBef>
              <a:spcAft>
                <a:spcPts val="600"/>
              </a:spcAft>
              <a:buNone/>
            </a:pPr>
            <a:endParaRPr lang="en-US" dirty="0" smtClean="0"/>
          </a:p>
          <a:p>
            <a:pPr marL="0" indent="0">
              <a:lnSpc>
                <a:spcPct val="110000"/>
              </a:lnSpc>
              <a:spcBef>
                <a:spcPts val="0"/>
              </a:spcBef>
              <a:spcAft>
                <a:spcPts val="600"/>
              </a:spcAft>
            </a:pPr>
            <a:r>
              <a:rPr lang="en-US" dirty="0" smtClean="0"/>
              <a:t>  Remain calm and project confidence</a:t>
            </a:r>
          </a:p>
          <a:p>
            <a:pPr marL="0" indent="0">
              <a:lnSpc>
                <a:spcPct val="110000"/>
              </a:lnSpc>
              <a:spcBef>
                <a:spcPts val="0"/>
              </a:spcBef>
              <a:spcAft>
                <a:spcPts val="600"/>
              </a:spcAft>
              <a:buNone/>
            </a:pPr>
            <a:endParaRPr lang="en-US" dirty="0" smtClean="0"/>
          </a:p>
          <a:p>
            <a:pPr marL="0" indent="0">
              <a:lnSpc>
                <a:spcPct val="110000"/>
              </a:lnSpc>
              <a:spcBef>
                <a:spcPts val="0"/>
              </a:spcBef>
              <a:spcAft>
                <a:spcPts val="600"/>
              </a:spcAft>
            </a:pPr>
            <a:r>
              <a:rPr lang="en-US" dirty="0" smtClean="0"/>
              <a:t>  Don’t be afraid to say “I don’t know,” while speculating on an answer</a:t>
            </a:r>
          </a:p>
          <a:p>
            <a:pPr marL="0" indent="0">
              <a:lnSpc>
                <a:spcPct val="110000"/>
              </a:lnSpc>
              <a:spcBef>
                <a:spcPts val="0"/>
              </a:spcBef>
              <a:spcAft>
                <a:spcPts val="600"/>
              </a:spcAft>
              <a:buNone/>
            </a:pPr>
            <a:endParaRPr lang="en-US" dirty="0" smtClean="0"/>
          </a:p>
          <a:p>
            <a:pPr marL="0" indent="0">
              <a:lnSpc>
                <a:spcPct val="110000"/>
              </a:lnSpc>
              <a:spcBef>
                <a:spcPts val="0"/>
              </a:spcBef>
              <a:spcAft>
                <a:spcPts val="600"/>
              </a:spcAft>
            </a:pPr>
            <a:r>
              <a:rPr lang="en-US" dirty="0" smtClean="0"/>
              <a:t>  Offer to talk with the questioner after the Q&amp;A session is over</a:t>
            </a:r>
          </a:p>
          <a:p>
            <a:pPr marL="0" indent="0">
              <a:lnSpc>
                <a:spcPct val="110000"/>
              </a:lnSpc>
              <a:spcBef>
                <a:spcPts val="0"/>
              </a:spcBef>
              <a:spcAft>
                <a:spcPts val="600"/>
              </a:spcAft>
            </a:pPr>
            <a:endParaRPr lang="en-US" dirty="0"/>
          </a:p>
          <a:p>
            <a:pPr marL="0" indent="0">
              <a:lnSpc>
                <a:spcPct val="110000"/>
              </a:lnSpc>
              <a:spcBef>
                <a:spcPts val="0"/>
              </a:spcBef>
              <a:spcAft>
                <a:spcPts val="600"/>
              </a:spcAft>
            </a:pPr>
            <a:endParaRPr lang="en-US" dirty="0" smtClean="0"/>
          </a:p>
          <a:p>
            <a:pPr marL="0" indent="0">
              <a:lnSpc>
                <a:spcPct val="110000"/>
              </a:lnSpc>
              <a:spcBef>
                <a:spcPts val="0"/>
              </a:spcBef>
              <a:spcAft>
                <a:spcPts val="600"/>
              </a:spcAft>
            </a:pPr>
            <a:endParaRPr lang="en-US" dirty="0"/>
          </a:p>
          <a:p>
            <a:pPr marL="0" indent="0">
              <a:lnSpc>
                <a:spcPct val="110000"/>
              </a:lnSpc>
              <a:spcBef>
                <a:spcPts val="0"/>
              </a:spcBef>
              <a:spcAft>
                <a:spcPts val="600"/>
              </a:spcAft>
            </a:pPr>
            <a:endParaRPr lang="en-US" dirty="0" smtClean="0"/>
          </a:p>
          <a:p>
            <a:pPr marL="0" indent="0">
              <a:lnSpc>
                <a:spcPct val="110000"/>
              </a:lnSpc>
              <a:spcBef>
                <a:spcPts val="0"/>
              </a:spcBef>
              <a:spcAft>
                <a:spcPts val="600"/>
              </a:spcAft>
            </a:pPr>
            <a:endParaRPr lang="en-US" dirty="0" smtClean="0"/>
          </a:p>
          <a:p>
            <a:pPr marL="0" indent="0">
              <a:lnSpc>
                <a:spcPct val="110000"/>
              </a:lnSpc>
              <a:spcBef>
                <a:spcPts val="0"/>
              </a:spcBef>
              <a:spcAft>
                <a:spcPts val="600"/>
              </a:spcAft>
            </a:pPr>
            <a:endParaRPr lang="en-US" dirty="0"/>
          </a:p>
          <a:p>
            <a:pPr marL="0" indent="0">
              <a:lnSpc>
                <a:spcPct val="110000"/>
              </a:lnSpc>
              <a:spcBef>
                <a:spcPts val="0"/>
              </a:spcBef>
              <a:spcAft>
                <a:spcPts val="600"/>
              </a:spcAft>
            </a:pPr>
            <a:endParaRPr lang="en-US" dirty="0" smtClean="0"/>
          </a:p>
          <a:p>
            <a:pPr marL="0" indent="0">
              <a:lnSpc>
                <a:spcPct val="110000"/>
              </a:lnSpc>
              <a:spcBef>
                <a:spcPts val="0"/>
              </a:spcBef>
              <a:spcAft>
                <a:spcPts val="600"/>
              </a:spcAft>
            </a:pPr>
            <a:endParaRPr lang="en-US" dirty="0"/>
          </a:p>
          <a:p>
            <a:pPr marL="0" indent="0">
              <a:lnSpc>
                <a:spcPct val="110000"/>
              </a:lnSpc>
              <a:spcBef>
                <a:spcPts val="0"/>
              </a:spcBef>
              <a:spcAft>
                <a:spcPts val="600"/>
              </a:spcAft>
            </a:pPr>
            <a:endParaRPr lang="en-US" dirty="0" smtClean="0"/>
          </a:p>
          <a:p>
            <a:pPr marL="0" indent="0">
              <a:lnSpc>
                <a:spcPct val="110000"/>
              </a:lnSpc>
              <a:spcBef>
                <a:spcPts val="0"/>
              </a:spcBef>
              <a:spcAft>
                <a:spcPts val="600"/>
              </a:spcAft>
            </a:pPr>
            <a:endParaRPr lang="en-US" dirty="0"/>
          </a:p>
        </p:txBody>
      </p:sp>
      <p:pic>
        <p:nvPicPr>
          <p:cNvPr id="43010" name="Picture 2" descr="Image result for clip art for q &amp; a">
            <a:hlinkClick r:id="rId3"/>
          </p:cNvPr>
          <p:cNvPicPr>
            <a:picLocks noChangeAspect="1" noChangeArrowheads="1"/>
          </p:cNvPicPr>
          <p:nvPr/>
        </p:nvPicPr>
        <p:blipFill>
          <a:blip r:embed="rId4" cstate="print"/>
          <a:srcRect/>
          <a:stretch>
            <a:fillRect/>
          </a:stretch>
        </p:blipFill>
        <p:spPr bwMode="auto">
          <a:xfrm>
            <a:off x="6019800" y="1905000"/>
            <a:ext cx="2980057" cy="2219326"/>
          </a:xfrm>
          <a:prstGeom prst="rect">
            <a:avLst/>
          </a:prstGeom>
          <a:noFill/>
        </p:spPr>
      </p:pic>
    </p:spTree>
    <p:extLst>
      <p:ext uri="{BB962C8B-B14F-4D97-AF65-F5344CB8AC3E}">
        <p14:creationId xmlns:p14="http://schemas.microsoft.com/office/powerpoint/2010/main" val="34681013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6400800" cy="457200"/>
          </a:xfrm>
        </p:spPr>
        <p:txBody>
          <a:bodyPr>
            <a:normAutofit/>
          </a:bodyPr>
          <a:lstStyle/>
          <a:p>
            <a:r>
              <a:rPr lang="en-US" dirty="0" smtClean="0"/>
              <a:t>Conclusion</a:t>
            </a:r>
            <a:endParaRPr lang="en-US" dirty="0"/>
          </a:p>
        </p:txBody>
      </p:sp>
      <p:sp>
        <p:nvSpPr>
          <p:cNvPr id="3" name="Content Placeholder 2"/>
          <p:cNvSpPr>
            <a:spLocks noGrp="1"/>
          </p:cNvSpPr>
          <p:nvPr>
            <p:ph idx="1"/>
          </p:nvPr>
        </p:nvSpPr>
        <p:spPr>
          <a:xfrm>
            <a:off x="304800" y="1447800"/>
            <a:ext cx="5943600" cy="4953000"/>
          </a:xfrm>
        </p:spPr>
        <p:txBody>
          <a:bodyPr>
            <a:noAutofit/>
          </a:bodyPr>
          <a:lstStyle/>
          <a:p>
            <a:pPr marL="0" indent="0">
              <a:lnSpc>
                <a:spcPct val="110000"/>
              </a:lnSpc>
              <a:spcBef>
                <a:spcPts val="0"/>
              </a:spcBef>
              <a:spcAft>
                <a:spcPts val="600"/>
              </a:spcAft>
              <a:buNone/>
            </a:pPr>
            <a:r>
              <a:rPr lang="en-US" sz="2400" b="1" dirty="0" smtClean="0">
                <a:solidFill>
                  <a:srgbClr val="782327"/>
                </a:solidFill>
              </a:rPr>
              <a:t>Remember to have fun!</a:t>
            </a:r>
          </a:p>
          <a:p>
            <a:pPr marL="400050" lvl="1" indent="0">
              <a:lnSpc>
                <a:spcPct val="110000"/>
              </a:lnSpc>
              <a:spcBef>
                <a:spcPts val="0"/>
              </a:spcBef>
              <a:spcAft>
                <a:spcPts val="600"/>
              </a:spcAft>
              <a:buFont typeface="Arial" pitchFamily="34" charset="0"/>
              <a:buChar char="•"/>
            </a:pPr>
            <a:r>
              <a:rPr lang="en-US" sz="2000" dirty="0" smtClean="0"/>
              <a:t>  Remember that designing science talks is an art form, and there is no such thing as “the perfect talk”</a:t>
            </a:r>
            <a:br>
              <a:rPr lang="en-US" sz="2000" dirty="0" smtClean="0"/>
            </a:br>
            <a:endParaRPr lang="en-US" sz="2000" dirty="0" smtClean="0"/>
          </a:p>
          <a:p>
            <a:pPr marL="400050" lvl="1" indent="0">
              <a:lnSpc>
                <a:spcPct val="110000"/>
              </a:lnSpc>
              <a:spcBef>
                <a:spcPts val="0"/>
              </a:spcBef>
              <a:spcAft>
                <a:spcPts val="600"/>
              </a:spcAft>
              <a:buFont typeface="Arial" pitchFamily="34" charset="0"/>
              <a:buChar char="•"/>
            </a:pPr>
            <a:r>
              <a:rPr lang="en-US" sz="2000" dirty="0" smtClean="0"/>
              <a:t>  The audience is on your side and wants you to do a great job </a:t>
            </a:r>
          </a:p>
          <a:p>
            <a:pPr marL="400050" lvl="1" indent="0">
              <a:lnSpc>
                <a:spcPct val="110000"/>
              </a:lnSpc>
              <a:spcBef>
                <a:spcPts val="0"/>
              </a:spcBef>
              <a:spcAft>
                <a:spcPts val="600"/>
              </a:spcAft>
              <a:buNone/>
            </a:pPr>
            <a:endParaRPr lang="en-US" sz="2000" dirty="0" smtClean="0"/>
          </a:p>
          <a:p>
            <a:pPr marL="400050" lvl="1" indent="0">
              <a:lnSpc>
                <a:spcPct val="110000"/>
              </a:lnSpc>
              <a:spcBef>
                <a:spcPts val="0"/>
              </a:spcBef>
              <a:spcAft>
                <a:spcPts val="600"/>
              </a:spcAft>
              <a:buFont typeface="Arial" pitchFamily="34" charset="0"/>
              <a:buChar char="•"/>
            </a:pPr>
            <a:r>
              <a:rPr lang="en-US" sz="2000" dirty="0" smtClean="0"/>
              <a:t>  Each presentation you give is another evolution in your development as a presenter, and another experience to learn from for the future</a:t>
            </a:r>
          </a:p>
          <a:p>
            <a:pPr marL="0" indent="0">
              <a:lnSpc>
                <a:spcPct val="110000"/>
              </a:lnSpc>
              <a:spcBef>
                <a:spcPts val="0"/>
              </a:spcBef>
              <a:spcAft>
                <a:spcPts val="600"/>
              </a:spcAft>
              <a:buNone/>
            </a:pPr>
            <a:endParaRPr lang="en-US" sz="1200" b="1" dirty="0">
              <a:solidFill>
                <a:srgbClr val="800000"/>
              </a:solidFill>
            </a:endParaRPr>
          </a:p>
        </p:txBody>
      </p:sp>
    </p:spTree>
    <p:extLst>
      <p:ext uri="{BB962C8B-B14F-4D97-AF65-F5344CB8AC3E}">
        <p14:creationId xmlns:p14="http://schemas.microsoft.com/office/powerpoint/2010/main" val="28972356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6400800" cy="457200"/>
          </a:xfrm>
        </p:spPr>
        <p:txBody>
          <a:bodyPr>
            <a:noAutofit/>
          </a:bodyPr>
          <a:lstStyle/>
          <a:p>
            <a:r>
              <a:rPr lang="en-US" dirty="0" smtClean="0"/>
              <a:t>The three elements of a scientific presentation </a:t>
            </a:r>
            <a:endParaRPr lang="en-US" dirty="0"/>
          </a:p>
        </p:txBody>
      </p:sp>
      <p:sp>
        <p:nvSpPr>
          <p:cNvPr id="3" name="Content Placeholder 2"/>
          <p:cNvSpPr>
            <a:spLocks noGrp="1"/>
          </p:cNvSpPr>
          <p:nvPr>
            <p:ph idx="1"/>
          </p:nvPr>
        </p:nvSpPr>
        <p:spPr>
          <a:xfrm>
            <a:off x="457200" y="1524000"/>
            <a:ext cx="7315200" cy="4953000"/>
          </a:xfrm>
        </p:spPr>
        <p:txBody>
          <a:bodyPr>
            <a:noAutofit/>
          </a:bodyPr>
          <a:lstStyle/>
          <a:p>
            <a:pPr marL="857250" lvl="1" indent="-457200">
              <a:lnSpc>
                <a:spcPct val="110000"/>
              </a:lnSpc>
              <a:spcBef>
                <a:spcPts val="0"/>
              </a:spcBef>
              <a:spcAft>
                <a:spcPts val="600"/>
              </a:spcAft>
              <a:buFont typeface="+mj-lt"/>
              <a:buAutoNum type="arabicPeriod"/>
            </a:pPr>
            <a:r>
              <a:rPr lang="en-US" sz="2400" b="1" dirty="0" smtClean="0">
                <a:solidFill>
                  <a:srgbClr val="782327"/>
                </a:solidFill>
              </a:rPr>
              <a:t>Structure/narrative</a:t>
            </a:r>
            <a:endParaRPr lang="en-US" sz="2400" b="1" dirty="0" smtClean="0">
              <a:solidFill>
                <a:srgbClr val="782327"/>
              </a:solidFill>
            </a:endParaRPr>
          </a:p>
          <a:p>
            <a:pPr marL="857250" lvl="1" indent="-457200">
              <a:lnSpc>
                <a:spcPct val="110000"/>
              </a:lnSpc>
              <a:spcBef>
                <a:spcPts val="0"/>
              </a:spcBef>
              <a:spcAft>
                <a:spcPts val="600"/>
              </a:spcAft>
              <a:buNone/>
            </a:pPr>
            <a:endParaRPr lang="en-US" sz="2400" dirty="0" smtClean="0"/>
          </a:p>
          <a:p>
            <a:pPr marL="857250" lvl="1" indent="-457200">
              <a:lnSpc>
                <a:spcPct val="110000"/>
              </a:lnSpc>
              <a:spcBef>
                <a:spcPts val="0"/>
              </a:spcBef>
              <a:spcAft>
                <a:spcPts val="600"/>
              </a:spcAft>
              <a:buNone/>
            </a:pPr>
            <a:r>
              <a:rPr lang="en-US" sz="2400" dirty="0" smtClean="0"/>
              <a:t>2.  Visual aids (slides)</a:t>
            </a:r>
          </a:p>
          <a:p>
            <a:pPr marL="857250" lvl="1" indent="-457200">
              <a:lnSpc>
                <a:spcPct val="110000"/>
              </a:lnSpc>
              <a:spcBef>
                <a:spcPts val="0"/>
              </a:spcBef>
              <a:spcAft>
                <a:spcPts val="600"/>
              </a:spcAft>
              <a:buNone/>
            </a:pPr>
            <a:endParaRPr lang="en-US" sz="2400" dirty="0" smtClean="0"/>
          </a:p>
          <a:p>
            <a:pPr marL="857250" lvl="1" indent="-457200">
              <a:lnSpc>
                <a:spcPct val="110000"/>
              </a:lnSpc>
              <a:spcBef>
                <a:spcPts val="0"/>
              </a:spcBef>
              <a:spcAft>
                <a:spcPts val="600"/>
              </a:spcAft>
              <a:buNone/>
            </a:pPr>
            <a:r>
              <a:rPr lang="en-US" sz="2400" dirty="0" smtClean="0"/>
              <a:t>3.  Delivery of the presentation</a:t>
            </a:r>
          </a:p>
          <a:p>
            <a:pPr marL="0" indent="0">
              <a:lnSpc>
                <a:spcPct val="110000"/>
              </a:lnSpc>
              <a:spcBef>
                <a:spcPts val="0"/>
              </a:spcBef>
              <a:spcAft>
                <a:spcPts val="600"/>
              </a:spcAft>
              <a:buNone/>
            </a:pPr>
            <a:endParaRPr lang="en-US" sz="1200" dirty="0" smtClean="0"/>
          </a:p>
          <a:p>
            <a:pPr marL="0" indent="0">
              <a:lnSpc>
                <a:spcPct val="110000"/>
              </a:lnSpc>
              <a:spcBef>
                <a:spcPts val="0"/>
              </a:spcBef>
              <a:spcAft>
                <a:spcPts val="600"/>
              </a:spcAft>
              <a:buNone/>
            </a:pPr>
            <a:endParaRPr lang="en-US" sz="1200" dirty="0"/>
          </a:p>
        </p:txBody>
      </p:sp>
    </p:spTree>
    <p:extLst>
      <p:ext uri="{BB962C8B-B14F-4D97-AF65-F5344CB8AC3E}">
        <p14:creationId xmlns:p14="http://schemas.microsoft.com/office/powerpoint/2010/main" val="15296870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017" y="304800"/>
            <a:ext cx="5943600" cy="457200"/>
          </a:xfrm>
        </p:spPr>
        <p:txBody>
          <a:bodyPr>
            <a:noAutofit/>
          </a:bodyPr>
          <a:lstStyle/>
          <a:p>
            <a:r>
              <a:rPr lang="en-US" dirty="0" smtClean="0"/>
              <a:t>A good science talk is a good science story</a:t>
            </a:r>
            <a:endParaRPr lang="en-US" dirty="0"/>
          </a:p>
        </p:txBody>
      </p:sp>
      <p:sp>
        <p:nvSpPr>
          <p:cNvPr id="3" name="Content Placeholder 2"/>
          <p:cNvSpPr>
            <a:spLocks noGrp="1"/>
          </p:cNvSpPr>
          <p:nvPr>
            <p:ph idx="1"/>
          </p:nvPr>
        </p:nvSpPr>
        <p:spPr>
          <a:xfrm>
            <a:off x="495300" y="1495425"/>
            <a:ext cx="5943600" cy="381000"/>
          </a:xfrm>
        </p:spPr>
        <p:txBody>
          <a:bodyPr>
            <a:noAutofit/>
          </a:bodyPr>
          <a:lstStyle/>
          <a:p>
            <a:pPr marL="0" indent="0">
              <a:lnSpc>
                <a:spcPct val="110000"/>
              </a:lnSpc>
              <a:spcBef>
                <a:spcPts val="0"/>
              </a:spcBef>
              <a:spcAft>
                <a:spcPts val="600"/>
              </a:spcAft>
              <a:buNone/>
            </a:pPr>
            <a:r>
              <a:rPr lang="en-US" dirty="0" smtClean="0"/>
              <a:t>A good scientific talk is just like any other good story, with a beginning, middle, and end  </a:t>
            </a:r>
            <a:endParaRPr lang="en-US" dirty="0"/>
          </a:p>
        </p:txBody>
      </p:sp>
      <p:pic>
        <p:nvPicPr>
          <p:cNvPr id="5" name="Picture 4" descr="Macintosh HD:Users:carterme:Desktop:Handout 1.png"/>
          <p:cNvPicPr/>
          <p:nvPr/>
        </p:nvPicPr>
        <p:blipFill rotWithShape="1">
          <a:blip r:embed="rId3" cstate="print">
            <a:extLst>
              <a:ext uri="{28A0092B-C50C-407E-A947-70E740481C1C}">
                <a14:useLocalDpi xmlns:a14="http://schemas.microsoft.com/office/drawing/2010/main" val="0"/>
              </a:ext>
            </a:extLst>
          </a:blip>
          <a:srcRect b="16466"/>
          <a:stretch/>
        </p:blipFill>
        <p:spPr bwMode="auto">
          <a:xfrm>
            <a:off x="495300" y="2228850"/>
            <a:ext cx="8124825" cy="3600450"/>
          </a:xfrm>
          <a:prstGeom prst="rect">
            <a:avLst/>
          </a:prstGeom>
          <a:noFill/>
          <a:ln>
            <a:noFill/>
          </a:ln>
        </p:spPr>
      </p:pic>
    </p:spTree>
    <p:extLst>
      <p:ext uri="{BB962C8B-B14F-4D97-AF65-F5344CB8AC3E}">
        <p14:creationId xmlns:p14="http://schemas.microsoft.com/office/powerpoint/2010/main" val="11436490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382000" cy="457200"/>
          </a:xfrm>
        </p:spPr>
        <p:txBody>
          <a:bodyPr>
            <a:noAutofit/>
          </a:bodyPr>
          <a:lstStyle/>
          <a:p>
            <a:r>
              <a:rPr lang="en-US" dirty="0" smtClean="0"/>
              <a:t>Start your talk with the big picture</a:t>
            </a:r>
            <a:endParaRPr lang="en-US" dirty="0"/>
          </a:p>
        </p:txBody>
      </p:sp>
      <p:pic>
        <p:nvPicPr>
          <p:cNvPr id="4" name="Picture 3" descr="funnel1.jpg"/>
          <p:cNvPicPr>
            <a:picLocks noChangeAspect="1"/>
          </p:cNvPicPr>
          <p:nvPr/>
        </p:nvPicPr>
        <p:blipFill rotWithShape="1">
          <a:blip r:embed="rId3" cstate="print"/>
          <a:srcRect l="11743" r="47687"/>
          <a:stretch/>
        </p:blipFill>
        <p:spPr>
          <a:xfrm>
            <a:off x="3048000" y="1600200"/>
            <a:ext cx="2895600" cy="2209800"/>
          </a:xfrm>
          <a:prstGeom prst="rect">
            <a:avLst/>
          </a:prstGeom>
        </p:spPr>
      </p:pic>
      <p:pic>
        <p:nvPicPr>
          <p:cNvPr id="5" name="Picture 4" descr="Example1.jpg"/>
          <p:cNvPicPr>
            <a:picLocks noChangeAspect="1"/>
          </p:cNvPicPr>
          <p:nvPr/>
        </p:nvPicPr>
        <p:blipFill>
          <a:blip r:embed="rId4" cstate="print"/>
          <a:stretch>
            <a:fillRect/>
          </a:stretch>
        </p:blipFill>
        <p:spPr>
          <a:xfrm>
            <a:off x="609600" y="3581400"/>
            <a:ext cx="7661448" cy="2286000"/>
          </a:xfrm>
          <a:prstGeom prst="rect">
            <a:avLst/>
          </a:prstGeom>
        </p:spPr>
      </p:pic>
    </p:spTree>
    <p:extLst>
      <p:ext uri="{BB962C8B-B14F-4D97-AF65-F5344CB8AC3E}">
        <p14:creationId xmlns:p14="http://schemas.microsoft.com/office/powerpoint/2010/main" val="11436490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382000" cy="457200"/>
          </a:xfrm>
        </p:spPr>
        <p:txBody>
          <a:bodyPr>
            <a:noAutofit/>
          </a:bodyPr>
          <a:lstStyle/>
          <a:p>
            <a:r>
              <a:rPr lang="en-US" dirty="0" smtClean="0"/>
              <a:t>End your talk with the big picture</a:t>
            </a:r>
            <a:endParaRPr lang="en-US" dirty="0"/>
          </a:p>
        </p:txBody>
      </p:sp>
      <p:pic>
        <p:nvPicPr>
          <p:cNvPr id="4" name="Picture 3" descr="funnel2.jpg"/>
          <p:cNvPicPr>
            <a:picLocks noChangeAspect="1"/>
          </p:cNvPicPr>
          <p:nvPr/>
        </p:nvPicPr>
        <p:blipFill rotWithShape="1">
          <a:blip r:embed="rId3" cstate="print"/>
          <a:srcRect l="10773" r="47213"/>
          <a:stretch/>
        </p:blipFill>
        <p:spPr>
          <a:xfrm>
            <a:off x="3034230" y="1333500"/>
            <a:ext cx="2971801" cy="2209800"/>
          </a:xfrm>
          <a:prstGeom prst="rect">
            <a:avLst/>
          </a:prstGeom>
        </p:spPr>
      </p:pic>
      <p:pic>
        <p:nvPicPr>
          <p:cNvPr id="5" name="Picture 4" descr="Example4.jpg"/>
          <p:cNvPicPr>
            <a:picLocks noChangeAspect="1"/>
          </p:cNvPicPr>
          <p:nvPr/>
        </p:nvPicPr>
        <p:blipFill>
          <a:blip r:embed="rId4" cstate="print"/>
          <a:stretch>
            <a:fillRect/>
          </a:stretch>
        </p:blipFill>
        <p:spPr>
          <a:xfrm>
            <a:off x="685800" y="3733800"/>
            <a:ext cx="7668662" cy="2209800"/>
          </a:xfrm>
          <a:prstGeom prst="rect">
            <a:avLst/>
          </a:prstGeom>
        </p:spPr>
      </p:pic>
    </p:spTree>
    <p:extLst>
      <p:ext uri="{BB962C8B-B14F-4D97-AF65-F5344CB8AC3E}">
        <p14:creationId xmlns:p14="http://schemas.microsoft.com/office/powerpoint/2010/main" val="12735063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381000"/>
            <a:ext cx="8382000" cy="457200"/>
          </a:xfrm>
        </p:spPr>
        <p:txBody>
          <a:bodyPr>
            <a:noAutofit/>
          </a:bodyPr>
          <a:lstStyle/>
          <a:p>
            <a:r>
              <a:rPr lang="en-US" dirty="0" smtClean="0"/>
              <a:t>Inform your audience why they </a:t>
            </a:r>
            <a:r>
              <a:rPr lang="en-US" dirty="0" smtClean="0"/>
              <a:t/>
            </a:r>
            <a:br>
              <a:rPr lang="en-US" dirty="0" smtClean="0"/>
            </a:br>
            <a:r>
              <a:rPr lang="en-US" dirty="0" smtClean="0"/>
              <a:t>should </a:t>
            </a:r>
            <a:r>
              <a:rPr lang="en-US" dirty="0" smtClean="0"/>
              <a:t>care</a:t>
            </a:r>
            <a:endParaRPr lang="en-US" dirty="0"/>
          </a:p>
        </p:txBody>
      </p:sp>
      <p:sp>
        <p:nvSpPr>
          <p:cNvPr id="3" name="Content Placeholder 2"/>
          <p:cNvSpPr>
            <a:spLocks noGrp="1"/>
          </p:cNvSpPr>
          <p:nvPr>
            <p:ph idx="1"/>
          </p:nvPr>
        </p:nvSpPr>
        <p:spPr>
          <a:xfrm>
            <a:off x="266700" y="1447800"/>
            <a:ext cx="7391400" cy="3810000"/>
          </a:xfrm>
        </p:spPr>
        <p:txBody>
          <a:bodyPr>
            <a:noAutofit/>
          </a:bodyPr>
          <a:lstStyle/>
          <a:p>
            <a:pPr>
              <a:lnSpc>
                <a:spcPct val="110000"/>
              </a:lnSpc>
              <a:spcBef>
                <a:spcPts val="0"/>
              </a:spcBef>
              <a:spcAft>
                <a:spcPts val="600"/>
              </a:spcAft>
            </a:pPr>
            <a:r>
              <a:rPr lang="en-US" sz="2000" dirty="0" smtClean="0"/>
              <a:t>Explain </a:t>
            </a:r>
            <a:r>
              <a:rPr lang="en-US" sz="2000" dirty="0" smtClean="0"/>
              <a:t>how your research may inform the treatment or etiology of a medical disorder </a:t>
            </a:r>
          </a:p>
          <a:p>
            <a:pPr>
              <a:lnSpc>
                <a:spcPct val="110000"/>
              </a:lnSpc>
              <a:spcBef>
                <a:spcPts val="0"/>
              </a:spcBef>
              <a:spcAft>
                <a:spcPts val="600"/>
              </a:spcAft>
            </a:pPr>
            <a:endParaRPr lang="en-US" sz="2000" dirty="0" smtClean="0"/>
          </a:p>
          <a:p>
            <a:pPr>
              <a:lnSpc>
                <a:spcPct val="110000"/>
              </a:lnSpc>
              <a:spcBef>
                <a:spcPts val="0"/>
              </a:spcBef>
              <a:spcAft>
                <a:spcPts val="600"/>
              </a:spcAft>
            </a:pPr>
            <a:r>
              <a:rPr lang="en-US" sz="2000" dirty="0" smtClean="0"/>
              <a:t>Describe </a:t>
            </a:r>
            <a:r>
              <a:rPr lang="en-US" sz="2000" dirty="0" smtClean="0"/>
              <a:t>how your research topic fascinated you as a kid </a:t>
            </a:r>
          </a:p>
          <a:p>
            <a:pPr>
              <a:lnSpc>
                <a:spcPct val="110000"/>
              </a:lnSpc>
              <a:spcBef>
                <a:spcPts val="0"/>
              </a:spcBef>
              <a:spcAft>
                <a:spcPts val="600"/>
              </a:spcAft>
            </a:pPr>
            <a:endParaRPr lang="en-US" sz="2000" dirty="0" smtClean="0"/>
          </a:p>
          <a:p>
            <a:pPr>
              <a:lnSpc>
                <a:spcPct val="110000"/>
              </a:lnSpc>
              <a:spcBef>
                <a:spcPts val="0"/>
              </a:spcBef>
              <a:spcAft>
                <a:spcPts val="600"/>
              </a:spcAft>
            </a:pPr>
            <a:r>
              <a:rPr lang="en-US" sz="2000" dirty="0" smtClean="0"/>
              <a:t>Convey </a:t>
            </a:r>
            <a:r>
              <a:rPr lang="en-US" sz="2000" dirty="0" smtClean="0"/>
              <a:t>the applicability of your research to real-world </a:t>
            </a:r>
            <a:r>
              <a:rPr lang="en-US" sz="2000" dirty="0" smtClean="0"/>
              <a:t>challenges </a:t>
            </a:r>
            <a:endParaRPr lang="en-US" sz="2000" dirty="0" smtClean="0"/>
          </a:p>
          <a:p>
            <a:pPr>
              <a:lnSpc>
                <a:spcPct val="110000"/>
              </a:lnSpc>
              <a:spcBef>
                <a:spcPts val="0"/>
              </a:spcBef>
              <a:spcAft>
                <a:spcPts val="600"/>
              </a:spcAft>
            </a:pPr>
            <a:endParaRPr lang="en-US" sz="2000" dirty="0" smtClean="0"/>
          </a:p>
          <a:p>
            <a:pPr>
              <a:lnSpc>
                <a:spcPct val="110000"/>
              </a:lnSpc>
              <a:spcBef>
                <a:spcPts val="0"/>
              </a:spcBef>
              <a:spcAft>
                <a:spcPts val="600"/>
              </a:spcAft>
            </a:pPr>
            <a:r>
              <a:rPr lang="en-US" sz="2000" dirty="0" smtClean="0"/>
              <a:t>Explain </a:t>
            </a:r>
            <a:r>
              <a:rPr lang="en-US" sz="2000" dirty="0" smtClean="0"/>
              <a:t>that an aspect of the universe seems strange and mysterious, but the work you are describing is revealing a newfound understanding</a:t>
            </a:r>
            <a:endParaRPr lang="en-US" sz="2000" dirty="0"/>
          </a:p>
        </p:txBody>
      </p:sp>
    </p:spTree>
    <p:extLst>
      <p:ext uri="{BB962C8B-B14F-4D97-AF65-F5344CB8AC3E}">
        <p14:creationId xmlns:p14="http://schemas.microsoft.com/office/powerpoint/2010/main" val="11436490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382000" cy="457200"/>
          </a:xfrm>
        </p:spPr>
        <p:txBody>
          <a:bodyPr>
            <a:noAutofit/>
          </a:bodyPr>
          <a:lstStyle/>
          <a:p>
            <a:r>
              <a:rPr lang="en-US" dirty="0" smtClean="0"/>
              <a:t>Immediately state your question/goal</a:t>
            </a:r>
            <a:endParaRPr lang="en-US" dirty="0"/>
          </a:p>
        </p:txBody>
      </p:sp>
      <p:pic>
        <p:nvPicPr>
          <p:cNvPr id="5" name="Picture 4" descr="Macintosh HD:Users:carterme:Desktop:Handout 4.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2133600"/>
            <a:ext cx="8843893" cy="2438400"/>
          </a:xfrm>
          <a:prstGeom prst="rect">
            <a:avLst/>
          </a:prstGeom>
          <a:noFill/>
          <a:ln>
            <a:noFill/>
          </a:ln>
        </p:spPr>
      </p:pic>
    </p:spTree>
    <p:extLst>
      <p:ext uri="{BB962C8B-B14F-4D97-AF65-F5344CB8AC3E}">
        <p14:creationId xmlns:p14="http://schemas.microsoft.com/office/powerpoint/2010/main" val="11436490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SfN Document" ma:contentTypeID="0x0101004D8F5E3890581C4082992ECC2F93573100C506B128C1854947B0CB6D14CD451AF8" ma:contentTypeVersion="38" ma:contentTypeDescription="" ma:contentTypeScope="" ma:versionID="1021bae92a622f70926e3202573aa2b6">
  <xsd:schema xmlns:xsd="http://www.w3.org/2001/XMLSchema" xmlns:xs="http://www.w3.org/2001/XMLSchema" xmlns:p="http://schemas.microsoft.com/office/2006/metadata/properties" xmlns:ns2="529ccce0-d01a-44eb-8f6d-fcfce274c37a" targetNamespace="http://schemas.microsoft.com/office/2006/metadata/properties" ma:root="true" ma:fieldsID="0709cd678756fa05c3e95ec2158445a7" ns2:_="">
    <xsd:import namespace="529ccce0-d01a-44eb-8f6d-fcfce274c37a"/>
    <xsd:element name="properties">
      <xsd:complexType>
        <xsd:sequence>
          <xsd:element name="documentManagement">
            <xsd:complexType>
              <xsd:all>
                <xsd:element ref="ns2:_dlc_DocId" minOccurs="0"/>
                <xsd:element ref="ns2:_dlc_DocIdUrl" minOccurs="0"/>
                <xsd:element ref="ns2:_dlc_DocIdPersistId" minOccurs="0"/>
                <xsd:element ref="ns2:TypeOfContent" minOccurs="0"/>
                <xsd:element ref="ns2:Division" minOccurs="0"/>
                <xsd:element ref="ns2:DocumentType" minOccurs="0"/>
                <xsd:element ref="ns2:f35ca5f0ee694cfd9c7653895a2c7dca" minOccurs="0"/>
                <xsd:element ref="ns2:TaxCatchAll" minOccurs="0"/>
                <xsd:element ref="ns2:TaxKeywordTaxHTField" minOccurs="0"/>
                <xsd:element ref="ns2:LastReviewedDate" minOccurs="0"/>
                <xsd:element ref="ns2:DocumentStatus" minOccurs="0"/>
                <xsd:element ref="ns2:TaxCatchAllLabel" minOccurs="0"/>
                <xsd:element ref="ns2:db0dfd8ecf6c4fc28d538b1ac635d8b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9ccce0-d01a-44eb-8f6d-fcfce274c37a" elementFormDefault="qualified">
    <xsd:import namespace="http://schemas.microsoft.com/office/2006/documentManagement/types"/>
    <xsd:import namespace="http://schemas.microsoft.com/office/infopath/2007/PartnerControls"/>
    <xsd:element name="_dlc_DocId" ma:index="4" nillable="true" ma:displayName="Document ID Value" ma:description="The value of the document ID assigned to this item." ma:internalName="_dlc_DocId" ma:readOnly="true">
      <xsd:simpleType>
        <xsd:restriction base="dms:Text"/>
      </xsd:simpleType>
    </xsd:element>
    <xsd:element name="_dlc_DocIdUrl" ma:index="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6" nillable="true" ma:displayName="Persist ID" ma:description="Keep ID on add." ma:hidden="true" ma:internalName="_dlc_DocIdPersistId" ma:readOnly="false">
      <xsd:simpleType>
        <xsd:restriction base="dms:Boolean"/>
      </xsd:simpleType>
    </xsd:element>
    <xsd:element name="TypeOfContent" ma:index="7" nillable="true" ma:displayName="Type of Content" ma:format="Dropdown" ma:internalName="TypeOfContent" ma:readOnly="false">
      <xsd:simpleType>
        <xsd:restriction base="dms:Choice">
          <xsd:enumeration value="Template"/>
          <xsd:enumeration value="Policy"/>
          <xsd:enumeration value="Form"/>
          <xsd:enumeration value="Documentation"/>
          <xsd:enumeration value="Press Release"/>
          <xsd:enumeration value="Unclassified"/>
        </xsd:restriction>
      </xsd:simpleType>
    </xsd:element>
    <xsd:element name="Division" ma:index="8" nillable="true" ma:displayName="Division" ma:default="Communications &amp; Public Affairs" ma:format="Dropdown" ma:internalName="Division" ma:readOnly="false">
      <xsd:simpleType>
        <xsd:restriction base="dms:Choice">
          <xsd:enumeration value="Communications &amp; Public Affairs"/>
          <xsd:enumeration value="Deputy Executive Director"/>
          <xsd:enumeration value="Education &amp; Member Development"/>
          <xsd:enumeration value="Finance &amp; Administration"/>
          <xsd:enumeration value="Meeting Services"/>
          <xsd:enumeration value="Membership and Professional Development"/>
          <xsd:enumeration value="Planning and Information"/>
        </xsd:restriction>
      </xsd:simpleType>
    </xsd:element>
    <xsd:element name="DocumentType" ma:index="13" nillable="true" ma:displayName="Document Type" ma:format="Dropdown" ma:internalName="DocumentType" ma:readOnly="false">
      <xsd:simpleType>
        <xsd:restriction base="dms:Choice">
          <xsd:enumeration value="Checklist"/>
          <xsd:enumeration value="Contract"/>
          <xsd:enumeration value="Floor Plan"/>
          <xsd:enumeration value="Form"/>
          <xsd:enumeration value="Grant"/>
          <xsd:enumeration value="Graphic"/>
          <xsd:enumeration value="Invoice"/>
          <xsd:enumeration value="Manual"/>
          <xsd:enumeration value="Meeting Notes"/>
          <xsd:enumeration value="Memo"/>
          <xsd:enumeration value="Photo"/>
          <xsd:enumeration value="Policy"/>
          <xsd:enumeration value="Presentation"/>
          <xsd:enumeration value="Process"/>
          <xsd:enumeration value="Report"/>
          <xsd:enumeration value="Template"/>
          <xsd:enumeration value="User Guide"/>
          <xsd:enumeration value="Unclassified"/>
          <xsd:enumeration value="Video"/>
        </xsd:restriction>
      </xsd:simpleType>
    </xsd:element>
    <xsd:element name="f35ca5f0ee694cfd9c7653895a2c7dca" ma:index="15" nillable="true" ma:taxonomy="true" ma:internalName="f35ca5f0ee694cfd9c7653895a2c7dca" ma:taxonomyFieldName="Function" ma:displayName="Function" ma:readOnly="false" ma:fieldId="{f35ca5f0-ee69-4cfd-9c76-53895a2c7dca}" ma:taxonomyMulti="true" ma:sspId="797d636a-0608-4240-bc17-84bd244307a5" ma:termSetId="feffb8c1-e6ea-432e-a7e0-ce911a1d98c4" ma:anchorId="00000000-0000-0000-0000-000000000000" ma:open="false" ma:isKeyword="false">
      <xsd:complexType>
        <xsd:sequence>
          <xsd:element ref="pc:Terms" minOccurs="0" maxOccurs="1"/>
        </xsd:sequence>
      </xsd:complexType>
    </xsd:element>
    <xsd:element name="TaxCatchAll" ma:index="16" nillable="true" ma:displayName="Taxonomy Catch All Column" ma:hidden="true" ma:list="{70a1ea77-b44d-40b8-a9b7-c7fa1c8b6a48}" ma:internalName="TaxCatchAll" ma:readOnly="false" ma:showField="CatchAllData" ma:web="529ccce0-d01a-44eb-8f6d-fcfce274c37a">
      <xsd:complexType>
        <xsd:complexContent>
          <xsd:extension base="dms:MultiChoiceLookup">
            <xsd:sequence>
              <xsd:element name="Value" type="dms:Lookup" maxOccurs="unbounded" minOccurs="0" nillable="true"/>
            </xsd:sequence>
          </xsd:extension>
        </xsd:complexContent>
      </xsd:complexType>
    </xsd:element>
    <xsd:element name="TaxKeywordTaxHTField" ma:index="18" nillable="true" ma:taxonomy="true" ma:internalName="TaxKeywordTaxHTField" ma:taxonomyFieldName="TaxKeyword" ma:displayName="Enterprise Keywords" ma:readOnly="false" ma:fieldId="{23f27201-bee3-471e-b2e7-b64fd8b7ca38}" ma:taxonomyMulti="true" ma:sspId="797d636a-0608-4240-bc17-84bd244307a5" ma:termSetId="00000000-0000-0000-0000-000000000000" ma:anchorId="00000000-0000-0000-0000-000000000000" ma:open="true" ma:isKeyword="true">
      <xsd:complexType>
        <xsd:sequence>
          <xsd:element ref="pc:Terms" minOccurs="0" maxOccurs="1"/>
        </xsd:sequence>
      </xsd:complexType>
    </xsd:element>
    <xsd:element name="LastReviewedDate" ma:index="19" nillable="true" ma:displayName="Last Reviewed Date" ma:default="[today]" ma:format="DateOnly" ma:internalName="LastReviewedDate" ma:readOnly="false">
      <xsd:simpleType>
        <xsd:restriction base="dms:DateTime"/>
      </xsd:simpleType>
    </xsd:element>
    <xsd:element name="DocumentStatus" ma:index="20" nillable="true" ma:displayName="Document Status" ma:default="Draft" ma:format="Dropdown" ma:internalName="DocumentStatus" ma:readOnly="false">
      <xsd:simpleType>
        <xsd:restriction base="dms:Choice">
          <xsd:enumeration value="Draft"/>
          <xsd:enumeration value="Final"/>
        </xsd:restriction>
      </xsd:simpleType>
    </xsd:element>
    <xsd:element name="TaxCatchAllLabel" ma:index="21" nillable="true" ma:displayName="Taxonomy Catch All Column1" ma:hidden="true" ma:list="{70a1ea77-b44d-40b8-a9b7-c7fa1c8b6a48}" ma:internalName="TaxCatchAllLabel" ma:readOnly="true" ma:showField="CatchAllDataLabel" ma:web="529ccce0-d01a-44eb-8f6d-fcfce274c37a">
      <xsd:complexType>
        <xsd:complexContent>
          <xsd:extension base="dms:MultiChoiceLookup">
            <xsd:sequence>
              <xsd:element name="Value" type="dms:Lookup" maxOccurs="unbounded" minOccurs="0" nillable="true"/>
            </xsd:sequence>
          </xsd:extension>
        </xsd:complexContent>
      </xsd:complexType>
    </xsd:element>
    <xsd:element name="db0dfd8ecf6c4fc28d538b1ac635d8be" ma:index="22" nillable="true" ma:taxonomy="true" ma:internalName="db0dfd8ecf6c4fc28d538b1ac635d8be" ma:taxonomyFieldName="Program" ma:displayName="Program" ma:readOnly="false" ma:fieldId="{db0dfd8e-cf6c-4fc2-8d53-8b1ac635d8be}" ma:taxonomyMulti="true" ma:sspId="797d636a-0608-4240-bc17-84bd244307a5" ma:termSetId="bf9a34c8-30e7-41cf-bc26-8cf2b79c8fd0"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529ccce0-d01a-44eb-8f6d-fcfce274c37a">DXK3VZ7EW6WC-1702072923-21429</_dlc_DocId>
    <_dlc_DocIdUrl xmlns="529ccce0-d01a-44eb-8f6d-fcfce274c37a">
      <Url>https://sharepoint.sfn.org/departments/DSN/_layouts/15/DocIdRedir.aspx?ID=DXK3VZ7EW6WC-1702072923-21429</Url>
      <Description>DXK3VZ7EW6WC-1702072923-21429</Description>
    </_dlc_DocIdUrl>
    <TaxCatchAll xmlns="529ccce0-d01a-44eb-8f6d-fcfce274c37a"/>
    <LastReviewedDate xmlns="529ccce0-d01a-44eb-8f6d-fcfce274c37a">2018-03-14T16:38:50+00:00</LastReviewedDate>
    <f35ca5f0ee694cfd9c7653895a2c7dca xmlns="529ccce0-d01a-44eb-8f6d-fcfce274c37a">
      <Terms xmlns="http://schemas.microsoft.com/office/infopath/2007/PartnerControls"/>
    </f35ca5f0ee694cfd9c7653895a2c7dca>
    <db0dfd8ecf6c4fc28d538b1ac635d8be xmlns="529ccce0-d01a-44eb-8f6d-fcfce274c37a">
      <Terms xmlns="http://schemas.microsoft.com/office/infopath/2007/PartnerControls"/>
    </db0dfd8ecf6c4fc28d538b1ac635d8be>
    <_dlc_DocIdPersistId xmlns="529ccce0-d01a-44eb-8f6d-fcfce274c37a" xsi:nil="true"/>
    <DocumentType xmlns="529ccce0-d01a-44eb-8f6d-fcfce274c37a" xsi:nil="true"/>
    <DocumentStatus xmlns="529ccce0-d01a-44eb-8f6d-fcfce274c37a">Draft</DocumentStatus>
    <TypeOfContent xmlns="529ccce0-d01a-44eb-8f6d-fcfce274c37a" xsi:nil="true"/>
    <TaxKeywordTaxHTField xmlns="529ccce0-d01a-44eb-8f6d-fcfce274c37a">
      <Terms xmlns="http://schemas.microsoft.com/office/infopath/2007/PartnerControls"/>
    </TaxKeywordTaxHTField>
    <Division xmlns="529ccce0-d01a-44eb-8f6d-fcfce274c37a">Communications &amp; Public Affairs</Division>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1106066E-BF3D-4C37-8D69-1668A2C135FB}"/>
</file>

<file path=customXml/itemProps2.xml><?xml version="1.0" encoding="utf-8"?>
<ds:datastoreItem xmlns:ds="http://schemas.openxmlformats.org/officeDocument/2006/customXml" ds:itemID="{36F34C24-B07E-4B17-B4C5-2A20CD86D073}">
  <ds:schemaRefs>
    <ds:schemaRef ds:uri="http://schemas.microsoft.com/sharepoint/v3/contenttype/forms"/>
  </ds:schemaRefs>
</ds:datastoreItem>
</file>

<file path=customXml/itemProps3.xml><?xml version="1.0" encoding="utf-8"?>
<ds:datastoreItem xmlns:ds="http://schemas.openxmlformats.org/officeDocument/2006/customXml" ds:itemID="{EC3461AC-5E8C-4B21-A99C-739DCC3F015F}">
  <ds:schemaRefs>
    <ds:schemaRef ds:uri="http://schemas.microsoft.com/sharepoint/v3"/>
    <ds:schemaRef ds:uri="http://purl.org/dc/elements/1.1/"/>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3cbf9702-0498-415a-b442-6c4e2021fe8e"/>
    <ds:schemaRef ds:uri="http://schemas.microsoft.com/office/2006/metadata/properties"/>
    <ds:schemaRef ds:uri="http://www.w3.org/XML/1998/namespace"/>
  </ds:schemaRefs>
</ds:datastoreItem>
</file>

<file path=customXml/itemProps4.xml><?xml version="1.0" encoding="utf-8"?>
<ds:datastoreItem xmlns:ds="http://schemas.openxmlformats.org/officeDocument/2006/customXml" ds:itemID="{C49F0E6F-1906-4482-8208-962CD58FA5E4}"/>
</file>

<file path=docProps/app.xml><?xml version="1.0" encoding="utf-8"?>
<Properties xmlns="http://schemas.openxmlformats.org/officeDocument/2006/extended-properties" xmlns:vt="http://schemas.openxmlformats.org/officeDocument/2006/docPropsVTypes">
  <TotalTime>6114</TotalTime>
  <Words>3817</Words>
  <Application>Microsoft Office PowerPoint</Application>
  <PresentationFormat>On-screen Show (4:3)</PresentationFormat>
  <Paragraphs>287</Paragraphs>
  <Slides>36</Slides>
  <Notes>36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Mangal</vt:lpstr>
      <vt:lpstr>Wingdings</vt:lpstr>
      <vt:lpstr>Office Theme</vt:lpstr>
      <vt:lpstr>Designing Effective Science Presentations</vt:lpstr>
      <vt:lpstr>There are three elements of a scientific presentation </vt:lpstr>
      <vt:lpstr>Best piece of advice in science communication</vt:lpstr>
      <vt:lpstr>The three elements of a scientific presentation </vt:lpstr>
      <vt:lpstr>A good science talk is a good science story</vt:lpstr>
      <vt:lpstr>Start your talk with the big picture</vt:lpstr>
      <vt:lpstr>End your talk with the big picture</vt:lpstr>
      <vt:lpstr>Inform your audience why they  should care</vt:lpstr>
      <vt:lpstr>Immediately state your question/goal</vt:lpstr>
      <vt:lpstr>Break up detailed information into chunks</vt:lpstr>
      <vt:lpstr>Unite sections of a talk using a “home slide”</vt:lpstr>
      <vt:lpstr>Tell a story for each result</vt:lpstr>
      <vt:lpstr>Deliberately emphasize 1-3  take-home messages</vt:lpstr>
      <vt:lpstr>End your talk with a summary  diagram</vt:lpstr>
      <vt:lpstr>The three elements of a scientific presentation </vt:lpstr>
      <vt:lpstr>Choose slide backgrounds to  optimize foreground content</vt:lpstr>
      <vt:lpstr>Add design instead of decoration </vt:lpstr>
      <vt:lpstr>Use color wisely</vt:lpstr>
      <vt:lpstr>Use a sans serif font</vt:lpstr>
      <vt:lpstr>Ensure that all text is easy to read</vt:lpstr>
      <vt:lpstr>Keep text on a slide to an  absolute minimum</vt:lpstr>
      <vt:lpstr>Use slide titles to make a point</vt:lpstr>
      <vt:lpstr>Try to make only one point per slide</vt:lpstr>
      <vt:lpstr>Use the best photos/images for talks</vt:lpstr>
      <vt:lpstr>Use animation/slide transitions wisely</vt:lpstr>
      <vt:lpstr>Strive for a simple slide layout</vt:lpstr>
      <vt:lpstr>Produce the easiest-to-read slides as possible</vt:lpstr>
      <vt:lpstr>The three elements of a scientific presentation </vt:lpstr>
      <vt:lpstr>Rehearse and practice for a good  delivery</vt:lpstr>
      <vt:lpstr>Don’t use slides as presentation  notes</vt:lpstr>
      <vt:lpstr>Try to “be present” as much as  possible</vt:lpstr>
      <vt:lpstr>Prepare for inevitable nerves  and anxiety</vt:lpstr>
      <vt:lpstr>Practice using technology</vt:lpstr>
      <vt:lpstr>Practice using a laser pointer</vt:lpstr>
      <vt:lpstr>Soliciting and answering audience questions</vt:lpstr>
      <vt:lpstr>Conclusion</vt:lpstr>
    </vt:vector>
  </TitlesOfParts>
  <Company>Society for Neuroscience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Scanlon</dc:creator>
  <cp:lastModifiedBy>Kelsey King</cp:lastModifiedBy>
  <cp:revision>142</cp:revision>
  <cp:lastPrinted>2013-04-17T14:48:52Z</cp:lastPrinted>
  <dcterms:created xsi:type="dcterms:W3CDTF">2013-04-16T15:22:46Z</dcterms:created>
  <dcterms:modified xsi:type="dcterms:W3CDTF">2018-03-14T16:27:27Z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0x0101004D8F5E3890581C4082992ECC2F93573100C506B128C1854947B0CB6D14CD451AF8</vt:lpwstr>
  </property>
  <property fmtid="{D5CDD505-2E9C-101B-9397-08002B2CF9AE}" pid="3" name="_dlc_DocIdItemGuid">
    <vt:lpwstr>d78e1377-bbdf-4593-83b8-f392a43c97eb</vt:lpwstr>
  </property>
  <property fmtid="{D5CDD505-2E9C-101B-9397-08002B2CF9AE}" pid="4" name="TaxKeyword">
    <vt:lpwstr/>
  </property>
  <property fmtid="{D5CDD505-2E9C-101B-9397-08002B2CF9AE}" pid="5" name="Program">
    <vt:lpwstr/>
  </property>
  <property fmtid="{D5CDD505-2E9C-101B-9397-08002B2CF9AE}" pid="6" name="Function">
    <vt:lpwstr/>
  </property>
</Properties>
</file>